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84" r:id="rId6"/>
    <p:sldId id="259" r:id="rId7"/>
    <p:sldId id="262" r:id="rId8"/>
    <p:sldId id="285" r:id="rId9"/>
    <p:sldId id="286" r:id="rId10"/>
    <p:sldId id="288" r:id="rId11"/>
    <p:sldId id="289" r:id="rId12"/>
    <p:sldId id="290" r:id="rId13"/>
    <p:sldId id="291" r:id="rId14"/>
    <p:sldId id="292" r:id="rId15"/>
    <p:sldId id="293" r:id="rId16"/>
    <p:sldId id="296" r:id="rId17"/>
    <p:sldId id="295" r:id="rId18"/>
    <p:sldId id="297" r:id="rId19"/>
    <p:sldId id="298" r:id="rId20"/>
    <p:sldId id="299" r:id="rId21"/>
    <p:sldId id="300" r:id="rId22"/>
    <p:sldId id="301" r:id="rId23"/>
    <p:sldId id="303" r:id="rId24"/>
    <p:sldId id="304" r:id="rId25"/>
    <p:sldId id="305" r:id="rId26"/>
    <p:sldId id="306" r:id="rId27"/>
    <p:sldId id="307" r:id="rId28"/>
    <p:sldId id="308" r:id="rId29"/>
    <p:sldId id="310" r:id="rId30"/>
    <p:sldId id="309" r:id="rId31"/>
    <p:sldId id="311" r:id="rId32"/>
    <p:sldId id="312" r:id="rId33"/>
    <p:sldId id="313" r:id="rId34"/>
    <p:sldId id="314" r:id="rId35"/>
    <p:sldId id="315" r:id="rId36"/>
    <p:sldId id="316" r:id="rId37"/>
    <p:sldId id="317" r:id="rId38"/>
  </p:sldIdLst>
  <p:sldSz cx="9144000" cy="5143500" type="screen16x9"/>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9F96"/>
    <a:srgbClr val="4F2600"/>
    <a:srgbClr val="CE7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8" d="100"/>
          <a:sy n="118" d="100"/>
        </p:scale>
        <p:origin x="10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121" y="1279287"/>
            <a:ext cx="613950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28"/>
            <a:ext cx="3276600" cy="2313078"/>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588"/>
            <a:ext cx="3383973" cy="323892"/>
          </a:xfrm>
          <a:prstGeom prst="rect">
            <a:avLst/>
          </a:prstGeom>
        </p:spPr>
        <p:txBody>
          <a:bodyPr vert="horz" lIns="0" tIns="40504" rIns="0" bIns="40504" anchor="ctr"/>
          <a:lstStyle>
            <a:lvl1pPr marL="0" indent="0" algn="ctr">
              <a:lnSpc>
                <a:spcPct val="100000"/>
              </a:lnSpc>
              <a:spcBef>
                <a:spcPts val="0"/>
              </a:spcBef>
              <a:buNone/>
              <a:defRPr sz="315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2966029" y="3289513"/>
            <a:ext cx="3383973" cy="171368"/>
          </a:xfrm>
          <a:prstGeom prst="rect">
            <a:avLst/>
          </a:prstGeom>
        </p:spPr>
        <p:txBody>
          <a:bodyPr vert="horz" lIns="0" tIns="40504" rIns="0" bIns="40504" anchor="ctr"/>
          <a:lstStyle>
            <a:lvl1pPr marL="0" indent="0" algn="ctr">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5" y="3614001"/>
            <a:ext cx="3366029" cy="115285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700"/>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458"/>
            <a:ext cx="3886200" cy="32640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458"/>
            <a:ext cx="3886200" cy="32640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1999384"/>
            <a:ext cx="3655181" cy="2643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1999384"/>
            <a:ext cx="3673182" cy="2643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20"/>
            <a:ext cx="3124012" cy="28591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92"/>
            <a:ext cx="5800725" cy="435964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l="-6000" r="-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458"/>
            <a:ext cx="7886700" cy="326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media" Target="../media/media1.mp3"/><Relationship Id="rId8" Type="http://schemas.openxmlformats.org/officeDocument/2006/relationships/audio" Target="../media/media1.mp3"/><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image" Target="../media/image9.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47.jpeg"/><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xml"/><Relationship Id="rId7" Type="http://schemas.openxmlformats.org/officeDocument/2006/relationships/image" Target="../media/image54.jpeg"/><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1.xml"/><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62.jpeg"/><Relationship Id="rId4" Type="http://schemas.openxmlformats.org/officeDocument/2006/relationships/image" Target="../media/image61.jpeg"/><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1.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1.xml"/><Relationship Id="rId7" Type="http://schemas.openxmlformats.org/officeDocument/2006/relationships/image" Target="../media/image76.jpeg"/><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image" Target="../media/image18.jpe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74247"/>
            <a:ext cx="9144000" cy="1470841"/>
          </a:xfrm>
          <a:prstGeom prst="rect">
            <a:avLst/>
          </a:prstGeom>
        </p:spPr>
      </p:pic>
      <p:pic>
        <p:nvPicPr>
          <p:cNvPr id="5" name="图片 4" descr="E:\素材\中国风素材\c805d5155102b3ec89c71e2754f5cd1d.pngc805d5155102b3ec89c71e2754f5cd1d"/>
          <p:cNvPicPr>
            <a:picLocks noChangeAspect="1"/>
          </p:cNvPicPr>
          <p:nvPr/>
        </p:nvPicPr>
        <p:blipFill>
          <a:blip r:embed="rId2"/>
          <a:srcRect/>
          <a:stretch>
            <a:fillRect/>
          </a:stretch>
        </p:blipFill>
        <p:spPr>
          <a:xfrm>
            <a:off x="6449695" y="2642870"/>
            <a:ext cx="2683510" cy="2556510"/>
          </a:xfrm>
          <a:prstGeom prst="rect">
            <a:avLst/>
          </a:prstGeom>
        </p:spPr>
      </p:pic>
      <p:pic>
        <p:nvPicPr>
          <p:cNvPr id="6" name="图片 5" descr="E:\素材\中国风素材\7f9573aff7d72c11f43b182fe1193993\106.png106"/>
          <p:cNvPicPr>
            <a:picLocks noChangeAspect="1"/>
          </p:cNvPicPr>
          <p:nvPr/>
        </p:nvPicPr>
        <p:blipFill>
          <a:blip r:embed="rId3"/>
          <a:srcRect/>
          <a:stretch>
            <a:fillRect/>
          </a:stretch>
        </p:blipFill>
        <p:spPr>
          <a:xfrm flipH="1">
            <a:off x="0" y="3205480"/>
            <a:ext cx="3512185" cy="1939290"/>
          </a:xfrm>
          <a:prstGeom prst="rect">
            <a:avLst/>
          </a:prstGeom>
        </p:spPr>
      </p:pic>
      <p:sp>
        <p:nvSpPr>
          <p:cNvPr id="8" name="文本框 7"/>
          <p:cNvSpPr txBox="1"/>
          <p:nvPr/>
        </p:nvSpPr>
        <p:spPr>
          <a:xfrm>
            <a:off x="1054735" y="1024349"/>
            <a:ext cx="3009900" cy="1568450"/>
          </a:xfrm>
          <a:prstGeom prst="rect">
            <a:avLst/>
          </a:prstGeom>
          <a:noFill/>
        </p:spPr>
        <p:txBody>
          <a:bodyPr wrap="square" rtlCol="0">
            <a:spAutoFit/>
          </a:bodyPr>
          <a:lstStyle/>
          <a:p>
            <a:r>
              <a:rPr lang="zh-CN" altLang="en-US" sz="9600">
                <a:blipFill>
                  <a:blip r:embed="rId4"/>
                  <a:stretch>
                    <a:fillRect/>
                  </a:stretch>
                </a:blipFill>
                <a:latin typeface="方正行楷简体" panose="02010601030101010101" pitchFamily="65" charset="-122"/>
                <a:ea typeface="方正行楷简体" panose="02010601030101010101" pitchFamily="65" charset="-122"/>
              </a:rPr>
              <a:t>中医</a:t>
            </a:r>
            <a:endParaRPr lang="zh-CN" altLang="en-US" sz="9600">
              <a:blipFill>
                <a:blip r:embed="rId4"/>
                <a:stretch>
                  <a:fillRect/>
                </a:stretch>
              </a:blipFill>
              <a:latin typeface="方正行楷简体" panose="02010601030101010101" pitchFamily="65" charset="-122"/>
              <a:ea typeface="方正行楷简体" panose="02010601030101010101" pitchFamily="65" charset="-122"/>
            </a:endParaRPr>
          </a:p>
        </p:txBody>
      </p:sp>
      <p:sp>
        <p:nvSpPr>
          <p:cNvPr id="9" name="文本框 8"/>
          <p:cNvSpPr txBox="1"/>
          <p:nvPr/>
        </p:nvSpPr>
        <p:spPr>
          <a:xfrm>
            <a:off x="3512185" y="1347514"/>
            <a:ext cx="5162550" cy="922020"/>
          </a:xfrm>
          <a:prstGeom prst="rect">
            <a:avLst/>
          </a:prstGeom>
          <a:noFill/>
        </p:spPr>
        <p:txBody>
          <a:bodyPr wrap="square" rtlCol="0">
            <a:spAutoFit/>
          </a:bodyPr>
          <a:lstStyle/>
          <a:p>
            <a:r>
              <a:rPr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学与中华文明</a:t>
            </a:r>
            <a:endParaRPr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endParaRPr>
          </a:p>
        </p:txBody>
      </p:sp>
      <p:sp>
        <p:nvSpPr>
          <p:cNvPr id="10" name="文本框 9"/>
          <p:cNvSpPr txBox="1"/>
          <p:nvPr/>
        </p:nvSpPr>
        <p:spPr>
          <a:xfrm>
            <a:off x="1975391" y="2592662"/>
            <a:ext cx="4925595" cy="429895"/>
          </a:xfrm>
          <a:prstGeom prst="rect">
            <a:avLst/>
          </a:prstGeom>
          <a:noFill/>
        </p:spPr>
        <p:txBody>
          <a:bodyPr wrap="square" rtlCol="0">
            <a:spAutoFit/>
          </a:bodyPr>
          <a:lstStyle/>
          <a:p>
            <a:pPr algn="ctr"/>
            <a:r>
              <a:rPr lang="en-US" sz="2200">
                <a:solidFill>
                  <a:srgbClr val="4F2600"/>
                </a:solidFill>
                <a:latin typeface="微软雅黑" panose="020B0503020204020204" charset="-122"/>
                <a:ea typeface="微软雅黑" panose="020B0503020204020204" charset="-122"/>
              </a:rPr>
              <a:t>             </a:t>
            </a:r>
            <a:r>
              <a:rPr lang="zh-CN" sz="2200">
                <a:solidFill>
                  <a:srgbClr val="4F2600"/>
                </a:solidFill>
                <a:latin typeface="隶书" panose="02010509060101010101" charset="-122"/>
                <a:ea typeface="隶书" panose="02010509060101010101" charset="-122"/>
              </a:rPr>
              <a:t>中国中医科学研究院</a:t>
            </a:r>
            <a:r>
              <a:rPr lang="zh-CN" sz="2000">
                <a:solidFill>
                  <a:srgbClr val="4F2600"/>
                </a:solidFill>
                <a:latin typeface="隶书" panose="02010509060101010101" charset="-122"/>
                <a:ea typeface="隶书" panose="02010509060101010101" charset="-122"/>
              </a:rPr>
              <a:t>：</a:t>
            </a:r>
            <a:r>
              <a:rPr sz="2000">
                <a:solidFill>
                  <a:srgbClr val="4F2600"/>
                </a:solidFill>
                <a:latin typeface="隶书" panose="02010509060101010101" charset="-122"/>
                <a:ea typeface="隶书" panose="02010509060101010101" charset="-122"/>
              </a:rPr>
              <a:t>李鸿涛</a:t>
            </a:r>
            <a:endParaRPr sz="2000">
              <a:solidFill>
                <a:srgbClr val="4F2600"/>
              </a:solidFill>
              <a:latin typeface="隶书" panose="02010509060101010101" charset="-122"/>
              <a:ea typeface="隶书" panose="02010509060101010101" charset="-122"/>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5720" y="884339"/>
            <a:ext cx="1167929" cy="614605"/>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9310" y="3325777"/>
            <a:ext cx="1682499" cy="1002794"/>
          </a:xfrm>
          <a:prstGeom prst="rect">
            <a:avLst/>
          </a:prstGeom>
        </p:spPr>
      </p:pic>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4805" y="0"/>
            <a:ext cx="3719195" cy="1436370"/>
          </a:xfrm>
          <a:prstGeom prst="rect">
            <a:avLst/>
          </a:prstGeom>
        </p:spPr>
      </p:pic>
      <p:pic>
        <p:nvPicPr>
          <p:cNvPr id="3" name="骆集益 - 桃源仙居">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a:blip r:embed="rId10"/>
          <a:stretch>
            <a:fillRect/>
          </a:stretch>
        </p:blipFill>
        <p:spPr>
          <a:xfrm>
            <a:off x="-609600" y="3176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Tm="9313">
        <p:checker dir="vert"/>
      </p:transition>
    </mc:Choice>
    <mc:Fallback>
      <p:transition advTm="9313">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500"/>
                                        <p:tgtEl>
                                          <p:spTgt spid="2"/>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3"/>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childTnLst>
                          </p:cTn>
                        </p:par>
                        <p:par>
                          <p:cTn id="40" fill="hold">
                            <p:stCondLst>
                              <p:cond delay="4500"/>
                            </p:stCondLst>
                            <p:childTnLst>
                              <p:par>
                                <p:cTn id="41" presetID="12" presetClass="entr" presetSubtype="4"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tgtEl>
                                          <p:spTgt spid="10"/>
                                        </p:tgtEl>
                                        <p:attrNameLst>
                                          <p:attrName>ppt_y</p:attrName>
                                        </p:attrNameLst>
                                      </p:cBhvr>
                                      <p:tavLst>
                                        <p:tav tm="0">
                                          <p:val>
                                            <p:strVal val="#ppt_y+#ppt_h*1.125000"/>
                                          </p:val>
                                        </p:tav>
                                        <p:tav tm="100000">
                                          <p:val>
                                            <p:strVal val="#ppt_y"/>
                                          </p:val>
                                        </p:tav>
                                      </p:tavLst>
                                    </p:anim>
                                    <p:animEffect transition="in" filter="wipe(up)">
                                      <p:cBhvr>
                                        <p:cTn id="44" dur="500"/>
                                        <p:tgtEl>
                                          <p:spTgt spid="10"/>
                                        </p:tgtEl>
                                      </p:cBhvr>
                                    </p:animEffect>
                                  </p:childTnLst>
                                </p:cTn>
                              </p:par>
                            </p:childTnLst>
                          </p:cTn>
                        </p:par>
                        <p:par>
                          <p:cTn id="45" fill="hold">
                            <p:stCondLst>
                              <p:cond delay="5000"/>
                            </p:stCondLst>
                            <p:childTnLst>
                              <p:par>
                                <p:cTn id="46" presetID="2" presetClass="entr" presetSubtype="8"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0-#ppt_w/2"/>
                                          </p:val>
                                        </p:tav>
                                        <p:tav tm="100000">
                                          <p:val>
                                            <p:strVal val="#ppt_x"/>
                                          </p:val>
                                        </p:tav>
                                      </p:tavLst>
                                    </p:anim>
                                    <p:anim calcmode="lin" valueType="num">
                                      <p:cBhvr additive="base">
                                        <p:cTn id="49" dur="500" fill="hold"/>
                                        <p:tgtEl>
                                          <p:spTgt spid="13"/>
                                        </p:tgtEl>
                                        <p:attrNameLst>
                                          <p:attrName>ppt_y</p:attrName>
                                        </p:attrNameLst>
                                      </p:cBhvr>
                                      <p:tavLst>
                                        <p:tav tm="0">
                                          <p:val>
                                            <p:strVal val="#ppt_y"/>
                                          </p:val>
                                        </p:tav>
                                        <p:tav tm="100000">
                                          <p:val>
                                            <p:strVal val="#ppt_y"/>
                                          </p:val>
                                        </p:tav>
                                      </p:tavLst>
                                    </p:anim>
                                  </p:childTnLst>
                                </p:cTn>
                              </p:par>
                            </p:childTnLst>
                          </p:cTn>
                        </p:par>
                        <p:par>
                          <p:cTn id="50" fill="hold">
                            <p:stCondLst>
                              <p:cond delay="5500"/>
                            </p:stCondLst>
                            <p:childTnLst>
                              <p:par>
                                <p:cTn id="51" presetID="2" presetClass="entr" presetSubtype="8"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1000" fill="hold"/>
                                        <p:tgtEl>
                                          <p:spTgt spid="12"/>
                                        </p:tgtEl>
                                        <p:attrNameLst>
                                          <p:attrName>ppt_x</p:attrName>
                                        </p:attrNameLst>
                                      </p:cBhvr>
                                      <p:tavLst>
                                        <p:tav tm="0">
                                          <p:val>
                                            <p:strVal val="0-#ppt_w/2"/>
                                          </p:val>
                                        </p:tav>
                                        <p:tav tm="100000">
                                          <p:val>
                                            <p:strVal val="#ppt_x"/>
                                          </p:val>
                                        </p:tav>
                                      </p:tavLst>
                                    </p:anim>
                                    <p:anim calcmode="lin" valueType="num">
                                      <p:cBhvr additive="base">
                                        <p:cTn id="5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hold" display="0">
                  <p:stCondLst>
                    <p:cond delay="indefinite"/>
                  </p:stCondLst>
                  <p:endCondLst>
                    <p:cond evt="onStopAudio" delay="0">
                      <p:tgtEl>
                        <p:sldTgt/>
                      </p:tgtEl>
                    </p:cond>
                  </p:endCondLst>
                </p:cTn>
                <p:tgtEl>
                  <p:spTgt spid="3"/>
                </p:tgtEl>
              </p:cMediaNode>
            </p:audio>
          </p:childTnLst>
        </p:cTn>
      </p:par>
    </p:tnLst>
    <p:bldLst>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0" y="1252855"/>
            <a:ext cx="3590290" cy="335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dirty="0">
                <a:ln>
                  <a:noFill/>
                </a:ln>
                <a:effectLst/>
                <a:uLnTx/>
                <a:uFillTx/>
                <a:latin typeface="方正古隶简体" panose="03000509000000000000" charset="-122"/>
                <a:ea typeface="方正古隶简体" panose="03000509000000000000" charset="-122"/>
                <a:sym typeface="+mn-ea"/>
              </a:rPr>
              <a:t>◇ </a:t>
            </a:r>
            <a:r>
              <a:rPr sz="1600" kern="0" noProof="0" dirty="0">
                <a:ln>
                  <a:noFill/>
                </a:ln>
                <a:effectLst/>
                <a:uLnTx/>
                <a:uFillTx/>
                <a:latin typeface="方正古隶简体" panose="03000509000000000000" charset="-122"/>
                <a:ea typeface="方正古隶简体" panose="03000509000000000000" charset="-122"/>
                <a:sym typeface="+mn-ea"/>
              </a:rPr>
              <a:t>甲骨文</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sz="1400" kern="0" noProof="0" dirty="0">
                <a:ln>
                  <a:noFill/>
                </a:ln>
                <a:effectLst/>
                <a:uLnTx/>
                <a:uFillTx/>
                <a:latin typeface="方正古隶简体" panose="03000509000000000000" charset="-122"/>
                <a:ea typeface="方正古隶简体" panose="03000509000000000000" charset="-122"/>
                <a:sym typeface="+mn-ea"/>
              </a:rPr>
              <a:t>疾首、疾目、疾耳、疾腹，疟、疥、蛊等20多种病名。</a:t>
            </a:r>
            <a:endParaRPr sz="14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sz="1600" kern="0" noProof="0" dirty="0">
                <a:ln>
                  <a:noFill/>
                </a:ln>
                <a:effectLst/>
                <a:uLnTx/>
                <a:uFillTx/>
                <a:latin typeface="方正古隶简体" panose="03000509000000000000" charset="-122"/>
                <a:ea typeface="方正古隶简体" panose="03000509000000000000" charset="-122"/>
                <a:sym typeface="+mn-ea"/>
              </a:rPr>
              <a:t>◇ </a:t>
            </a:r>
            <a:r>
              <a:rPr sz="1600" kern="0" noProof="0" dirty="0">
                <a:ln>
                  <a:noFill/>
                </a:ln>
                <a:effectLst/>
                <a:uLnTx/>
                <a:uFillTx/>
                <a:latin typeface="方正古隶简体" panose="03000509000000000000" charset="-122"/>
                <a:ea typeface="方正古隶简体" panose="03000509000000000000" charset="-122"/>
                <a:sym typeface="+mn-ea"/>
              </a:rPr>
              <a:t>《周礼·天官》</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sz="1600" kern="0" noProof="0" dirty="0">
                <a:ln>
                  <a:noFill/>
                </a:ln>
                <a:effectLst/>
                <a:uLnTx/>
                <a:uFillTx/>
                <a:latin typeface="方正古隶简体" panose="03000509000000000000" charset="-122"/>
                <a:ea typeface="方正古隶简体" panose="03000509000000000000" charset="-122"/>
                <a:sym typeface="+mn-ea"/>
              </a:rPr>
              <a:t> </a:t>
            </a:r>
            <a:r>
              <a:rPr sz="1400" kern="0" noProof="0" dirty="0">
                <a:ln>
                  <a:noFill/>
                </a:ln>
                <a:effectLst/>
                <a:uLnTx/>
                <a:uFillTx/>
                <a:latin typeface="方正古隶简体" panose="03000509000000000000" charset="-122"/>
                <a:ea typeface="方正古隶简体" panose="03000509000000000000" charset="-122"/>
                <a:sym typeface="+mn-ea"/>
              </a:rPr>
              <a:t>   四类医生：食医、疾医、疡医、兽医。</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sz="1600" kern="0" noProof="0" dirty="0">
                <a:ln>
                  <a:noFill/>
                </a:ln>
                <a:effectLst/>
                <a:uLnTx/>
                <a:uFillTx/>
                <a:latin typeface="方正古隶简体" panose="03000509000000000000" charset="-122"/>
                <a:ea typeface="方正古隶简体" panose="03000509000000000000" charset="-122"/>
                <a:sym typeface="+mn-ea"/>
              </a:rPr>
              <a:t> </a:t>
            </a:r>
            <a:r>
              <a:rPr sz="1400" kern="0" noProof="0" dirty="0">
                <a:ln>
                  <a:noFill/>
                </a:ln>
                <a:effectLst/>
                <a:uLnTx/>
                <a:uFillTx/>
                <a:latin typeface="方正古隶简体" panose="03000509000000000000" charset="-122"/>
                <a:ea typeface="方正古隶简体" panose="03000509000000000000" charset="-122"/>
                <a:sym typeface="+mn-ea"/>
              </a:rPr>
              <a:t>   五药：草、木、虫、石、谷</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sz="1600" kern="0" noProof="0" dirty="0">
                <a:ln>
                  <a:noFill/>
                </a:ln>
                <a:effectLst/>
                <a:uLnTx/>
                <a:uFillTx/>
                <a:latin typeface="方正古隶简体" panose="03000509000000000000" charset="-122"/>
                <a:ea typeface="方正古隶简体" panose="03000509000000000000" charset="-122"/>
                <a:sym typeface="+mn-ea"/>
              </a:rPr>
              <a:t>◇ </a:t>
            </a:r>
            <a:r>
              <a:rPr sz="1600" kern="0" noProof="0" dirty="0">
                <a:ln>
                  <a:noFill/>
                </a:ln>
                <a:effectLst/>
                <a:uLnTx/>
                <a:uFillTx/>
                <a:latin typeface="方正古隶简体" panose="03000509000000000000" charset="-122"/>
                <a:ea typeface="方正古隶简体" panose="03000509000000000000" charset="-122"/>
                <a:sym typeface="+mn-ea"/>
              </a:rPr>
              <a:t>《诗经》</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sz="1600" kern="0" noProof="0" dirty="0">
                <a:ln>
                  <a:noFill/>
                </a:ln>
                <a:effectLst/>
                <a:uLnTx/>
                <a:uFillTx/>
                <a:latin typeface="方正古隶简体" panose="03000509000000000000" charset="-122"/>
                <a:ea typeface="方正古隶简体" panose="03000509000000000000" charset="-122"/>
                <a:sym typeface="+mn-ea"/>
              </a:rPr>
              <a:t>    </a:t>
            </a:r>
            <a:r>
              <a:rPr sz="1400" kern="0" noProof="0" dirty="0">
                <a:ln>
                  <a:noFill/>
                </a:ln>
                <a:effectLst/>
                <a:uLnTx/>
                <a:uFillTx/>
                <a:latin typeface="方正古隶简体" panose="03000509000000000000" charset="-122"/>
                <a:ea typeface="方正古隶简体" panose="03000509000000000000" charset="-122"/>
                <a:sym typeface="+mn-ea"/>
              </a:rPr>
              <a:t>药物50多种：杞、女萝（</a:t>
            </a:r>
            <a:r>
              <a:rPr sz="1400" kern="0" noProof="0" dirty="0">
                <a:ln>
                  <a:noFill/>
                </a:ln>
                <a:effectLst/>
                <a:uLnTx/>
                <a:uFillTx/>
                <a:latin typeface="隶书" panose="02010509060101010101" charset="-122"/>
                <a:ea typeface="隶书" panose="02010509060101010101" charset="-122"/>
                <a:sym typeface="+mn-ea"/>
              </a:rPr>
              <a:t>莬</a:t>
            </a:r>
            <a:r>
              <a:rPr sz="1400" kern="0" noProof="0" dirty="0">
                <a:ln>
                  <a:noFill/>
                </a:ln>
                <a:effectLst/>
                <a:uLnTx/>
                <a:uFillTx/>
                <a:latin typeface="方正古隶简体" panose="03000509000000000000" charset="-122"/>
                <a:ea typeface="方正古隶简体" panose="03000509000000000000" charset="-122"/>
                <a:sym typeface="+mn-ea"/>
              </a:rPr>
              <a:t>丝子）</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sz="1600" kern="0" noProof="0" dirty="0">
                <a:ln>
                  <a:noFill/>
                </a:ln>
                <a:effectLst/>
                <a:uLnTx/>
                <a:uFillTx/>
                <a:latin typeface="方正古隶简体" panose="03000509000000000000" charset="-122"/>
                <a:ea typeface="方正古隶简体" panose="03000509000000000000" charset="-122"/>
                <a:sym typeface="+mn-ea"/>
              </a:rPr>
              <a:t>◇ </a:t>
            </a:r>
            <a:r>
              <a:rPr sz="1600" kern="0" noProof="0" dirty="0">
                <a:ln>
                  <a:noFill/>
                </a:ln>
                <a:effectLst/>
                <a:uLnTx/>
                <a:uFillTx/>
                <a:latin typeface="方正古隶简体" panose="03000509000000000000" charset="-122"/>
                <a:ea typeface="方正古隶简体" panose="03000509000000000000" charset="-122"/>
                <a:sym typeface="+mn-ea"/>
              </a:rPr>
              <a:t>《山海经》</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sz="1400" kern="0" noProof="0">
                <a:ln>
                  <a:noFill/>
                </a:ln>
                <a:effectLst/>
                <a:uLnTx/>
                <a:uFillTx/>
                <a:latin typeface="方正古隶简体" panose="03000509000000000000" charset="-122"/>
                <a:ea typeface="方正古隶简体" panose="03000509000000000000" charset="-122"/>
                <a:sym typeface="+mn-ea"/>
              </a:rPr>
              <a:t>痹</a:t>
            </a:r>
            <a:r>
              <a:rPr sz="1400" kern="0" noProof="0" dirty="0">
                <a:ln>
                  <a:noFill/>
                </a:ln>
                <a:effectLst/>
                <a:uLnTx/>
                <a:uFillTx/>
                <a:latin typeface="方正古隶简体" panose="03000509000000000000" charset="-122"/>
                <a:ea typeface="方正古隶简体" panose="03000509000000000000" charset="-122"/>
                <a:sym typeface="+mn-ea"/>
              </a:rPr>
              <a:t>、风、疟、狂、疠、疫、惑、厥、</a:t>
            </a:r>
            <a:r>
              <a:rPr sz="1400" kern="0" noProof="0">
                <a:ln>
                  <a:noFill/>
                </a:ln>
                <a:effectLst/>
                <a:uLnTx/>
                <a:uFillTx/>
                <a:latin typeface="方正古隶简体" panose="03000509000000000000" charset="-122"/>
                <a:ea typeface="方正古隶简体" panose="03000509000000000000" charset="-122"/>
                <a:sym typeface="+mn-ea"/>
              </a:rPr>
              <a:t>腹痛、</a:t>
            </a:r>
            <a:r>
              <a:rPr lang="en-US" altLang="zh-CN" sz="1400" kern="0" noProof="0">
                <a:ln>
                  <a:noFill/>
                </a:ln>
                <a:effectLst/>
                <a:uLnTx/>
                <a:uFillTx/>
                <a:latin typeface="方正古隶简体" panose="03000509000000000000" charset="-122"/>
                <a:ea typeface="方正古隶简体" panose="03000509000000000000" charset="-122"/>
                <a:sym typeface="+mn-ea"/>
              </a:rPr>
              <a:t>     </a:t>
            </a:r>
            <a:r>
              <a:rPr sz="1400" kern="0" noProof="0">
                <a:ln>
                  <a:noFill/>
                </a:ln>
                <a:effectLst/>
                <a:uLnTx/>
                <a:uFillTx/>
                <a:latin typeface="方正古隶简体" panose="03000509000000000000" charset="-122"/>
                <a:ea typeface="方正古隶简体" panose="03000509000000000000" charset="-122"/>
                <a:sym typeface="+mn-ea"/>
              </a:rPr>
              <a:t>呕</a:t>
            </a:r>
            <a:r>
              <a:rPr sz="1400" kern="0" noProof="0" dirty="0">
                <a:ln>
                  <a:noFill/>
                </a:ln>
                <a:effectLst/>
                <a:uLnTx/>
                <a:uFillTx/>
                <a:latin typeface="方正古隶简体" panose="03000509000000000000" charset="-122"/>
                <a:ea typeface="方正古隶简体" panose="03000509000000000000" charset="-122"/>
                <a:sym typeface="+mn-ea"/>
              </a:rPr>
              <a:t>、嗌痛、耳聋、肿病、心疾等38种病名</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sz="1400" kern="0" noProof="0" dirty="0">
                <a:ln>
                  <a:noFill/>
                </a:ln>
                <a:effectLst/>
                <a:uLnTx/>
                <a:uFillTx/>
                <a:latin typeface="方正古隶简体" panose="03000509000000000000" charset="-122"/>
                <a:ea typeface="方正古隶简体" panose="03000509000000000000" charset="-122"/>
                <a:sym typeface="+mn-ea"/>
              </a:rPr>
              <a:t>123药（植物52、动物67、矿物3、水类1种）</a:t>
            </a:r>
            <a:endParaRPr sz="1400" kern="0" noProof="0" dirty="0">
              <a:ln>
                <a:noFill/>
              </a:ln>
              <a:effectLst/>
              <a:uLnTx/>
              <a:uFillTx/>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zh-CN" altLang="zh-CN" dirty="0">
                <a:solidFill>
                  <a:schemeClr val="bg1"/>
                </a:solidFill>
                <a:latin typeface="方正古隶简体" panose="03000509000000000000" charset="-122"/>
                <a:ea typeface="方正古隶简体" panose="03000509000000000000" charset="-122"/>
              </a:rPr>
              <a:t>6.中国医药学文献记载</a:t>
            </a:r>
            <a:endParaRPr lang="zh-CN" altLang="zh-CN" dirty="0">
              <a:solidFill>
                <a:schemeClr val="bg1"/>
              </a:solidFill>
              <a:latin typeface="方正古隶简体" panose="03000509000000000000" charset="-122"/>
              <a:ea typeface="方正古隶简体" panose="03000509000000000000" charset="-122"/>
            </a:endParaRPr>
          </a:p>
        </p:txBody>
      </p:sp>
      <p:pic>
        <p:nvPicPr>
          <p:cNvPr id="18435" name="Picture 4" descr="C:\Users\lihongtao\AppData\Roaming\Tencent\Users\353216402\QQ\WinTemp\RichOle\EFCAP]DV)[U6}2MOA}U`$[Y.png"/>
          <p:cNvPicPr>
            <a:picLocks noChangeAspect="1"/>
          </p:cNvPicPr>
          <p:nvPr/>
        </p:nvPicPr>
        <p:blipFill>
          <a:blip r:embed="rId3"/>
          <a:stretch>
            <a:fillRect/>
          </a:stretch>
        </p:blipFill>
        <p:spPr>
          <a:xfrm>
            <a:off x="5041265" y="226695"/>
            <a:ext cx="1063625" cy="1456055"/>
          </a:xfrm>
          <a:prstGeom prst="rect">
            <a:avLst/>
          </a:prstGeom>
          <a:noFill/>
          <a:ln w="9525">
            <a:noFill/>
          </a:ln>
        </p:spPr>
      </p:pic>
      <p:pic>
        <p:nvPicPr>
          <p:cNvPr id="18436" name="Picture 5" descr="C:\Users\lihongtao\AppData\Roaming\Tencent\Users\353216402\QQ\WinTemp\RichOle\{9B{$8$)O(FO79C}F3$XHCY.png"/>
          <p:cNvPicPr>
            <a:picLocks noChangeAspect="1"/>
          </p:cNvPicPr>
          <p:nvPr/>
        </p:nvPicPr>
        <p:blipFill>
          <a:blip r:embed="rId4"/>
          <a:stretch>
            <a:fillRect/>
          </a:stretch>
        </p:blipFill>
        <p:spPr>
          <a:xfrm>
            <a:off x="6332855" y="226695"/>
            <a:ext cx="1881505" cy="1489075"/>
          </a:xfrm>
          <a:prstGeom prst="rect">
            <a:avLst/>
          </a:prstGeom>
          <a:noFill/>
          <a:ln w="9525">
            <a:noFill/>
          </a:ln>
        </p:spPr>
      </p:pic>
      <p:pic>
        <p:nvPicPr>
          <p:cNvPr id="18437" name="Picture 6" descr="C:\Users\lihongtao\AppData\Roaming\Tencent\Users\353216402\QQ\WinTemp\RichOle\DN)36VT9CAQ`@RW0TP50Y]G.png"/>
          <p:cNvPicPr>
            <a:picLocks noChangeAspect="1"/>
          </p:cNvPicPr>
          <p:nvPr/>
        </p:nvPicPr>
        <p:blipFill>
          <a:blip r:embed="rId5"/>
          <a:stretch>
            <a:fillRect/>
          </a:stretch>
        </p:blipFill>
        <p:spPr>
          <a:xfrm>
            <a:off x="5041265" y="3277870"/>
            <a:ext cx="3173095" cy="1678305"/>
          </a:xfrm>
          <a:prstGeom prst="rect">
            <a:avLst/>
          </a:prstGeom>
          <a:noFill/>
          <a:ln w="9525">
            <a:noFill/>
          </a:ln>
        </p:spPr>
      </p:pic>
      <p:pic>
        <p:nvPicPr>
          <p:cNvPr id="18438" name="Picture 7" descr="C:\Users\lihongtao\AppData\Roaming\Tencent\Users\353216402\QQ\WinTemp\RichOle\]YT$_GQ0W_CNK%3[YK]6UL2.png"/>
          <p:cNvPicPr>
            <a:picLocks noChangeAspect="1"/>
          </p:cNvPicPr>
          <p:nvPr/>
        </p:nvPicPr>
        <p:blipFill>
          <a:blip r:embed="rId6"/>
          <a:stretch>
            <a:fillRect/>
          </a:stretch>
        </p:blipFill>
        <p:spPr>
          <a:xfrm>
            <a:off x="5728970" y="1889760"/>
            <a:ext cx="1767840" cy="12941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8435"/>
                                        </p:tgtEl>
                                        <p:attrNameLst>
                                          <p:attrName>style.visibility</p:attrName>
                                        </p:attrNameLst>
                                      </p:cBhvr>
                                      <p:to>
                                        <p:strVal val="visible"/>
                                      </p:to>
                                    </p:set>
                                    <p:animEffect transition="in" filter="fade">
                                      <p:cBhvr>
                                        <p:cTn id="15" dur="1000"/>
                                        <p:tgtEl>
                                          <p:spTgt spid="18435"/>
                                        </p:tgtEl>
                                      </p:cBhvr>
                                    </p:animEffect>
                                    <p:anim calcmode="lin" valueType="num">
                                      <p:cBhvr>
                                        <p:cTn id="16" dur="1000" fill="hold"/>
                                        <p:tgtEl>
                                          <p:spTgt spid="18435"/>
                                        </p:tgtEl>
                                        <p:attrNameLst>
                                          <p:attrName>ppt_x</p:attrName>
                                        </p:attrNameLst>
                                      </p:cBhvr>
                                      <p:tavLst>
                                        <p:tav tm="0">
                                          <p:val>
                                            <p:strVal val="#ppt_x"/>
                                          </p:val>
                                        </p:tav>
                                        <p:tav tm="100000">
                                          <p:val>
                                            <p:strVal val="#ppt_x"/>
                                          </p:val>
                                        </p:tav>
                                      </p:tavLst>
                                    </p:anim>
                                    <p:anim calcmode="lin" valueType="num">
                                      <p:cBhvr>
                                        <p:cTn id="17" dur="1000" fill="hold"/>
                                        <p:tgtEl>
                                          <p:spTgt spid="184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8436"/>
                                        </p:tgtEl>
                                        <p:attrNameLst>
                                          <p:attrName>style.visibility</p:attrName>
                                        </p:attrNameLst>
                                      </p:cBhvr>
                                      <p:to>
                                        <p:strVal val="visible"/>
                                      </p:to>
                                    </p:set>
                                    <p:animEffect transition="in" filter="fade">
                                      <p:cBhvr>
                                        <p:cTn id="20" dur="1000"/>
                                        <p:tgtEl>
                                          <p:spTgt spid="18436"/>
                                        </p:tgtEl>
                                      </p:cBhvr>
                                    </p:animEffect>
                                    <p:anim calcmode="lin" valueType="num">
                                      <p:cBhvr>
                                        <p:cTn id="21" dur="1000" fill="hold"/>
                                        <p:tgtEl>
                                          <p:spTgt spid="18436"/>
                                        </p:tgtEl>
                                        <p:attrNameLst>
                                          <p:attrName>ppt_x</p:attrName>
                                        </p:attrNameLst>
                                      </p:cBhvr>
                                      <p:tavLst>
                                        <p:tav tm="0">
                                          <p:val>
                                            <p:strVal val="#ppt_x"/>
                                          </p:val>
                                        </p:tav>
                                        <p:tav tm="100000">
                                          <p:val>
                                            <p:strVal val="#ppt_x"/>
                                          </p:val>
                                        </p:tav>
                                      </p:tavLst>
                                    </p:anim>
                                    <p:anim calcmode="lin" valueType="num">
                                      <p:cBhvr>
                                        <p:cTn id="22" dur="1000" fill="hold"/>
                                        <p:tgtEl>
                                          <p:spTgt spid="1843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8438"/>
                                        </p:tgtEl>
                                        <p:attrNameLst>
                                          <p:attrName>style.visibility</p:attrName>
                                        </p:attrNameLst>
                                      </p:cBhvr>
                                      <p:to>
                                        <p:strVal val="visible"/>
                                      </p:to>
                                    </p:set>
                                    <p:animEffect transition="in" filter="fade">
                                      <p:cBhvr>
                                        <p:cTn id="25" dur="1000"/>
                                        <p:tgtEl>
                                          <p:spTgt spid="18438"/>
                                        </p:tgtEl>
                                      </p:cBhvr>
                                    </p:animEffect>
                                    <p:anim calcmode="lin" valueType="num">
                                      <p:cBhvr>
                                        <p:cTn id="26" dur="1000" fill="hold"/>
                                        <p:tgtEl>
                                          <p:spTgt spid="18438"/>
                                        </p:tgtEl>
                                        <p:attrNameLst>
                                          <p:attrName>ppt_x</p:attrName>
                                        </p:attrNameLst>
                                      </p:cBhvr>
                                      <p:tavLst>
                                        <p:tav tm="0">
                                          <p:val>
                                            <p:strVal val="#ppt_x"/>
                                          </p:val>
                                        </p:tav>
                                        <p:tav tm="100000">
                                          <p:val>
                                            <p:strVal val="#ppt_x"/>
                                          </p:val>
                                        </p:tav>
                                      </p:tavLst>
                                    </p:anim>
                                    <p:anim calcmode="lin" valueType="num">
                                      <p:cBhvr>
                                        <p:cTn id="27" dur="1000" fill="hold"/>
                                        <p:tgtEl>
                                          <p:spTgt spid="1843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8437"/>
                                        </p:tgtEl>
                                        <p:attrNameLst>
                                          <p:attrName>style.visibility</p:attrName>
                                        </p:attrNameLst>
                                      </p:cBhvr>
                                      <p:to>
                                        <p:strVal val="visible"/>
                                      </p:to>
                                    </p:set>
                                    <p:animEffect transition="in" filter="fade">
                                      <p:cBhvr>
                                        <p:cTn id="30" dur="1000"/>
                                        <p:tgtEl>
                                          <p:spTgt spid="18437"/>
                                        </p:tgtEl>
                                      </p:cBhvr>
                                    </p:animEffect>
                                    <p:anim calcmode="lin" valueType="num">
                                      <p:cBhvr>
                                        <p:cTn id="31" dur="1000" fill="hold"/>
                                        <p:tgtEl>
                                          <p:spTgt spid="18437"/>
                                        </p:tgtEl>
                                        <p:attrNameLst>
                                          <p:attrName>ppt_x</p:attrName>
                                        </p:attrNameLst>
                                      </p:cBhvr>
                                      <p:tavLst>
                                        <p:tav tm="0">
                                          <p:val>
                                            <p:strVal val="#ppt_x"/>
                                          </p:val>
                                        </p:tav>
                                        <p:tav tm="100000">
                                          <p:val>
                                            <p:strVal val="#ppt_x"/>
                                          </p:val>
                                        </p:tav>
                                      </p:tavLst>
                                    </p:anim>
                                    <p:anim calcmode="lin" valueType="num">
                                      <p:cBhvr>
                                        <p:cTn id="32" dur="1000" fill="hold"/>
                                        <p:tgtEl>
                                          <p:spTgt spid="18437"/>
                                        </p:tgtEl>
                                        <p:attrNameLst>
                                          <p:attrName>ppt_y</p:attrName>
                                        </p:attrNameLst>
                                      </p:cBhvr>
                                      <p:tavLst>
                                        <p:tav tm="0">
                                          <p:val>
                                            <p:strVal val="#ppt_y+.1"/>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0-#ppt_w/2"/>
                                          </p:val>
                                        </p:tav>
                                        <p:tav tm="100000">
                                          <p:val>
                                            <p:strVal val="#ppt_x"/>
                                          </p:val>
                                        </p:tav>
                                      </p:tavLst>
                                    </p:anim>
                                    <p:anim calcmode="lin" valueType="num">
                                      <p:cBhvr additive="base">
                                        <p:cTn id="3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0" y="1252855"/>
            <a:ext cx="3265170" cy="361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400" kern="0" noProof="0" dirty="0">
                <a:ln>
                  <a:noFill/>
                </a:ln>
                <a:effectLst/>
                <a:uLnTx/>
                <a:uFillTx/>
                <a:latin typeface="方正古隶简体" panose="03000509000000000000" charset="-122"/>
                <a:ea typeface="方正古隶简体" panose="03000509000000000000" charset="-122"/>
                <a:sym typeface="+mn-ea"/>
              </a:rPr>
              <a:t>◇ </a:t>
            </a:r>
            <a:r>
              <a:rPr sz="1400" kern="0" noProof="0" dirty="0">
                <a:ln>
                  <a:noFill/>
                </a:ln>
                <a:effectLst/>
                <a:uLnTx/>
                <a:uFillTx/>
                <a:latin typeface="方正古隶简体" panose="03000509000000000000" charset="-122"/>
                <a:ea typeface="方正古隶简体" panose="03000509000000000000" charset="-122"/>
                <a:sym typeface="+mn-ea"/>
              </a:rPr>
              <a:t>成书于公元前2世纪（春秋战国时期）的《黄帝内经》，奠定了2000余年来中国医药学形成和发展的理论基础，是我国周边国家，如日本汉方医学，朝鲜医、越南医等传统医药学的源头和始祖。</a:t>
            </a:r>
            <a:endParaRPr sz="14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sz="14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sz="1400" kern="0" noProof="0" dirty="0">
                <a:ln>
                  <a:noFill/>
                </a:ln>
                <a:effectLst/>
                <a:uLnTx/>
                <a:uFillTx/>
                <a:latin typeface="方正古隶简体" panose="03000509000000000000" charset="-122"/>
                <a:ea typeface="方正古隶简体" panose="03000509000000000000" charset="-122"/>
                <a:sym typeface="+mn-ea"/>
              </a:rPr>
              <a:t>◇ </a:t>
            </a:r>
            <a:r>
              <a:rPr sz="1400" kern="0" noProof="0" dirty="0">
                <a:ln>
                  <a:noFill/>
                </a:ln>
                <a:effectLst/>
                <a:uLnTx/>
                <a:uFillTx/>
                <a:latin typeface="方正古隶简体" panose="03000509000000000000" charset="-122"/>
                <a:ea typeface="方正古隶简体" panose="03000509000000000000" charset="-122"/>
                <a:sym typeface="+mn-ea"/>
              </a:rPr>
              <a:t>书中记载的临床医学、预防医学体系的理论，以及以针灸为代表的治疗方法仍然沿用至今，对传统医药和未来世界医学多元化的发展产生巨大影响。</a:t>
            </a:r>
            <a:endParaRPr sz="14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sz="14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sz="1400" kern="0" noProof="0" dirty="0">
                <a:ln>
                  <a:noFill/>
                </a:ln>
                <a:effectLst/>
                <a:uLnTx/>
                <a:uFillTx/>
                <a:latin typeface="方正古隶简体" panose="03000509000000000000" charset="-122"/>
                <a:ea typeface="方正古隶简体" panose="03000509000000000000" charset="-122"/>
                <a:sym typeface="+mn-ea"/>
              </a:rPr>
              <a:t>◇ </a:t>
            </a:r>
            <a:r>
              <a:rPr sz="1400" kern="0" noProof="0" dirty="0">
                <a:ln>
                  <a:noFill/>
                </a:ln>
                <a:effectLst/>
                <a:uLnTx/>
                <a:uFillTx/>
                <a:latin typeface="方正古隶简体" panose="03000509000000000000" charset="-122"/>
                <a:ea typeface="方正古隶简体" panose="03000509000000000000" charset="-122"/>
                <a:sym typeface="+mn-ea"/>
              </a:rPr>
              <a:t>2011年3月，我国《黄帝内经》和《本草纲目》入选联合国教科文组织《世界记忆名录》。</a:t>
            </a:r>
            <a:endParaRPr sz="1400" kern="0" noProof="0" dirty="0">
              <a:ln>
                <a:noFill/>
              </a:ln>
              <a:effectLst/>
              <a:uLnTx/>
              <a:uFillTx/>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zh-CN" altLang="zh-CN" dirty="0">
                <a:solidFill>
                  <a:schemeClr val="bg1"/>
                </a:solidFill>
                <a:latin typeface="方正古隶简体" panose="03000509000000000000" charset="-122"/>
                <a:ea typeface="方正古隶简体" panose="03000509000000000000" charset="-122"/>
              </a:rPr>
              <a:t>6.中国医药学文献记载</a:t>
            </a:r>
            <a:endParaRPr lang="zh-CN" altLang="zh-CN" dirty="0">
              <a:solidFill>
                <a:schemeClr val="bg1"/>
              </a:solidFill>
              <a:latin typeface="方正古隶简体" panose="03000509000000000000" charset="-122"/>
              <a:ea typeface="方正古隶简体" panose="03000509000000000000" charset="-122"/>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1" name="Picture 9" descr="1 Yellow Emperor’s Inner Canon (Huang Di Nei J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074905" y="1212214"/>
            <a:ext cx="2430160" cy="1729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内容占位符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074905" y="3031729"/>
            <a:ext cx="2430160" cy="17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0-#ppt_w/2"/>
                                          </p:val>
                                        </p:tav>
                                        <p:tav tm="100000">
                                          <p:val>
                                            <p:strVal val="#ppt_x"/>
                                          </p:val>
                                        </p:tav>
                                      </p:tavLst>
                                    </p:anim>
                                    <p:anim calcmode="lin" valueType="num">
                                      <p:cBhvr additive="base">
                                        <p:cTn id="2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69" y="1252855"/>
            <a:ext cx="3320003" cy="294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巫医：</a:t>
            </a:r>
            <a:r>
              <a:rPr lang="zh-CN" altLang="en-US" sz="1600" kern="0">
                <a:latin typeface="Adobe 仿宋 Std R" panose="02020400000000000000" pitchFamily="18" charset="-122"/>
                <a:ea typeface="Adobe 仿宋 Std R" panose="02020400000000000000" pitchFamily="18" charset="-122"/>
                <a:sym typeface="+mn-ea"/>
              </a:rPr>
              <a:t>毉</a:t>
            </a:r>
            <a:r>
              <a:rPr lang="zh-CN" altLang="en-US" sz="1600" kern="0">
                <a:latin typeface="方正古隶简体" panose="03000509000000000000" charset="-122"/>
                <a:ea typeface="方正古隶简体" panose="03000509000000000000" charset="-122"/>
                <a:sym typeface="+mn-ea"/>
              </a:rPr>
              <a:t>，如巫咸、巫彭、桑田巫</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鬼神致病说”</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巫医分离</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六气（医和）、专职医（扁鹊，医学脱离于巫术的代表，提出“六不治” ）</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①</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医和、医缓（秦国医官）</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六气致病说：阴、阳、风、雨、晦、明</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六气（风、寒、暑、湿、燥、火）</a:t>
            </a:r>
            <a:endParaRPr lang="zh-CN" altLang="en-US" sz="1600" kern="0" dirty="0">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7.</a:t>
            </a:r>
            <a:r>
              <a:rPr lang="zh-CN" altLang="en-US">
                <a:solidFill>
                  <a:schemeClr val="bg1"/>
                </a:solidFill>
                <a:latin typeface="方正古隶简体" panose="03000509000000000000" charset="-122"/>
                <a:ea typeface="方正古隶简体" panose="03000509000000000000" charset="-122"/>
              </a:rPr>
              <a:t>古代医家</a:t>
            </a:r>
            <a:endParaRPr lang="zh-CN" altLang="zh-CN" dirty="0">
              <a:solidFill>
                <a:schemeClr val="bg1"/>
              </a:solidFill>
              <a:latin typeface="方正古隶简体" panose="03000509000000000000" charset="-122"/>
              <a:ea typeface="方正古隶简体" panose="03000509000000000000" charset="-122"/>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7842" y="1410574"/>
            <a:ext cx="2232025" cy="274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8600" y="1410574"/>
            <a:ext cx="2232025"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0-#ppt_w/2"/>
                                          </p:val>
                                        </p:tav>
                                        <p:tav tm="100000">
                                          <p:val>
                                            <p:strVal val="#ppt_x"/>
                                          </p:val>
                                        </p:tav>
                                      </p:tavLst>
                                    </p:anim>
                                    <p:anim calcmode="lin" valueType="num">
                                      <p:cBhvr additive="base">
                                        <p:cTn id="2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69" y="1252855"/>
            <a:ext cx="5289551" cy="175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②</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扁鹊</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公元前</a:t>
            </a:r>
            <a:r>
              <a:rPr lang="en-US" altLang="zh-CN" sz="1600" kern="0">
                <a:latin typeface="方正古隶简体" panose="03000509000000000000" charset="-122"/>
                <a:ea typeface="方正古隶简体" panose="03000509000000000000" charset="-122"/>
                <a:sym typeface="+mn-ea"/>
              </a:rPr>
              <a:t>5</a:t>
            </a:r>
            <a:r>
              <a:rPr lang="zh-CN" altLang="en-US" sz="1600" kern="0">
                <a:latin typeface="方正古隶简体" panose="03000509000000000000" charset="-122"/>
                <a:ea typeface="方正古隶简体" panose="03000509000000000000" charset="-122"/>
                <a:sym typeface="+mn-ea"/>
              </a:rPr>
              <a:t>世纪，河北任丘人。</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创脉诊：</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史记</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：“至今天下言脉者，由扁鹊也。”</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诊赵简子（血脉治）、虢太子（尸厥症）</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用脉搏、心跳判断死亡沿续了</a:t>
            </a:r>
            <a:r>
              <a:rPr lang="en-US" altLang="zh-CN" sz="1600" kern="0">
                <a:latin typeface="方正古隶简体" panose="03000509000000000000" charset="-122"/>
                <a:ea typeface="方正古隶简体" panose="03000509000000000000" charset="-122"/>
                <a:sym typeface="+mn-ea"/>
              </a:rPr>
              <a:t>2500</a:t>
            </a:r>
            <a:r>
              <a:rPr lang="zh-CN" altLang="en-US" sz="1600" kern="0">
                <a:latin typeface="方正古隶简体" panose="03000509000000000000" charset="-122"/>
                <a:ea typeface="方正古隶简体" panose="03000509000000000000" charset="-122"/>
                <a:sym typeface="+mn-ea"/>
              </a:rPr>
              <a:t>年，</a:t>
            </a:r>
            <a:r>
              <a:rPr lang="en-US" altLang="zh-CN" sz="1600" kern="0">
                <a:latin typeface="方正古隶简体" panose="03000509000000000000" charset="-122"/>
                <a:ea typeface="方正古隶简体" panose="03000509000000000000" charset="-122"/>
                <a:sym typeface="+mn-ea"/>
              </a:rPr>
              <a:t>1980</a:t>
            </a:r>
            <a:r>
              <a:rPr lang="zh-CN" altLang="en-US" sz="1600" kern="0">
                <a:latin typeface="方正古隶简体" panose="03000509000000000000" charset="-122"/>
                <a:ea typeface="方正古隶简体" panose="03000509000000000000" charset="-122"/>
                <a:sym typeface="+mn-ea"/>
              </a:rPr>
              <a:t>年代才有脑死亡的概念</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更早有</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周礼</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脉法</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阴阳病死候</a:t>
            </a:r>
            <a:r>
              <a:rPr lang="en-US" altLang="zh-CN" sz="1600" kern="0">
                <a:latin typeface="方正古隶简体" panose="03000509000000000000" charset="-122"/>
                <a:ea typeface="方正古隶简体" panose="03000509000000000000" charset="-122"/>
                <a:sym typeface="+mn-ea"/>
              </a:rPr>
              <a:t>》</a:t>
            </a:r>
            <a:endParaRPr lang="en-US" altLang="zh-CN" sz="1600" kern="0">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7.</a:t>
            </a:r>
            <a:r>
              <a:rPr lang="zh-CN" altLang="en-US">
                <a:solidFill>
                  <a:schemeClr val="bg1"/>
                </a:solidFill>
                <a:latin typeface="方正古隶简体" panose="03000509000000000000" charset="-122"/>
                <a:ea typeface="方正古隶简体" panose="03000509000000000000" charset="-122"/>
              </a:rPr>
              <a:t>古代医家</a:t>
            </a:r>
            <a:endParaRPr lang="zh-CN" altLang="zh-CN" dirty="0">
              <a:solidFill>
                <a:schemeClr val="bg1"/>
              </a:solidFill>
              <a:latin typeface="方正古隶简体" panose="03000509000000000000" charset="-122"/>
              <a:ea typeface="方正古隶简体" panose="03000509000000000000" charset="-122"/>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6" name="Picture 5" descr="201262914246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275" y="1480833"/>
            <a:ext cx="2583305" cy="298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196" y="3131075"/>
            <a:ext cx="5053190" cy="133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6"/>
          <p:cNvSpPr>
            <a:spLocks noChangeArrowheads="1"/>
          </p:cNvSpPr>
          <p:nvPr/>
        </p:nvSpPr>
        <p:spPr bwMode="auto">
          <a:xfrm>
            <a:off x="1596072" y="4559178"/>
            <a:ext cx="4111626"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400" kern="0">
                <a:latin typeface="方正古隶简体" panose="03000509000000000000" charset="-122"/>
                <a:ea typeface="方正古隶简体" panose="03000509000000000000" charset="-122"/>
                <a:sym typeface="+mn-ea"/>
              </a:rPr>
              <a:t>画像石</a:t>
            </a:r>
            <a:r>
              <a:rPr lang="en-US" altLang="zh-CN" sz="1400" kern="0">
                <a:latin typeface="方正古隶简体" panose="03000509000000000000" charset="-122"/>
                <a:ea typeface="方正古隶简体" panose="03000509000000000000" charset="-122"/>
                <a:sym typeface="+mn-ea"/>
              </a:rPr>
              <a:t>——</a:t>
            </a:r>
            <a:r>
              <a:rPr lang="zh-CN" altLang="en-US" sz="1400" kern="0">
                <a:latin typeface="方正古隶简体" panose="03000509000000000000" charset="-122"/>
                <a:ea typeface="方正古隶简体" panose="03000509000000000000" charset="-122"/>
                <a:sym typeface="+mn-ea"/>
              </a:rPr>
              <a:t>扁鹊行医（针刺）图（微山县双城山）</a:t>
            </a:r>
            <a:endParaRPr lang="zh-CN" altLang="en-US" sz="1400" kern="0">
              <a:latin typeface="方正古隶简体" panose="03000509000000000000" charset="-122"/>
              <a:ea typeface="方正古隶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0-#ppt_w/2"/>
                                          </p:val>
                                        </p:tav>
                                        <p:tav tm="100000">
                                          <p:val>
                                            <p:strVal val="#ppt_x"/>
                                          </p:val>
                                        </p:tav>
                                      </p:tavLst>
                                    </p:anim>
                                    <p:anim calcmode="lin" valueType="num">
                                      <p:cBhvr additive="base">
                                        <p:cTn id="21"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P spid="1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69" y="1367789"/>
            <a:ext cx="4093211" cy="323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③</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淳于意：扁鹊</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公乘阳庆</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淳于意（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诊籍</a:t>
            </a:r>
            <a:r>
              <a:rPr lang="en-US" altLang="zh-CN" sz="1600" kern="0">
                <a:latin typeface="方正古隶简体" panose="03000509000000000000" charset="-122"/>
                <a:ea typeface="方正古隶简体" panose="03000509000000000000" charset="-122"/>
                <a:sym typeface="+mn-ea"/>
              </a:rPr>
              <a:t>》25</a:t>
            </a:r>
            <a:r>
              <a:rPr lang="zh-CN" altLang="en-US" sz="1600" kern="0">
                <a:latin typeface="方正古隶简体" panose="03000509000000000000" charset="-122"/>
                <a:ea typeface="方正古隶简体" panose="03000509000000000000" charset="-122"/>
                <a:sym typeface="+mn-ea"/>
              </a:rPr>
              <a:t>例中载浮沉弦数紧滑脉近</a:t>
            </a:r>
            <a:r>
              <a:rPr lang="en-US" altLang="zh-CN" sz="1600" kern="0">
                <a:latin typeface="方正古隶简体" panose="03000509000000000000" charset="-122"/>
                <a:ea typeface="方正古隶简体" panose="03000509000000000000" charset="-122"/>
                <a:sym typeface="+mn-ea"/>
              </a:rPr>
              <a:t>20</a:t>
            </a:r>
            <a:r>
              <a:rPr lang="zh-CN" altLang="en-US" sz="1600" kern="0">
                <a:latin typeface="方正古隶简体" panose="03000509000000000000" charset="-122"/>
                <a:ea typeface="方正古隶简体" panose="03000509000000000000" charset="-122"/>
                <a:sym typeface="+mn-ea"/>
              </a:rPr>
              <a:t>种）</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④</a:t>
            </a: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涪翁：著</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脉诊法</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针经</a:t>
            </a:r>
            <a:r>
              <a:rPr lang="en-US" altLang="zh-CN" sz="1600" kern="0">
                <a:latin typeface="方正古隶简体" panose="03000509000000000000" charset="-122"/>
                <a:ea typeface="方正古隶简体" panose="03000509000000000000" charset="-122"/>
                <a:sym typeface="+mn-ea"/>
              </a:rPr>
              <a:t>》</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郭玉：善针灸，精诊脉</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后汉书</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方术列传</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：汉“和帝时为太医丞，多有效应。帝奇之，乃试令嬖臣美手腕者，女子杂处帷中，使玉各诊一手，问所疾苦。玉曰：‘左阳右阴，脉有男女，状若异人，臣疑其故。’ </a:t>
            </a:r>
            <a:endParaRPr lang="zh-CN" altLang="en-US" sz="1600" kern="0">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7.</a:t>
            </a:r>
            <a:r>
              <a:rPr lang="zh-CN" altLang="en-US">
                <a:solidFill>
                  <a:schemeClr val="bg1"/>
                </a:solidFill>
                <a:latin typeface="方正古隶简体" panose="03000509000000000000" charset="-122"/>
                <a:ea typeface="方正古隶简体" panose="03000509000000000000" charset="-122"/>
              </a:rPr>
              <a:t>古代医家</a:t>
            </a:r>
            <a:endParaRPr lang="zh-CN" altLang="zh-CN" dirty="0">
              <a:solidFill>
                <a:schemeClr val="bg1"/>
              </a:solidFill>
              <a:latin typeface="方正古隶简体" panose="03000509000000000000" charset="-122"/>
              <a:ea typeface="方正古隶简体" panose="03000509000000000000" charset="-122"/>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4"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5009" y="2982725"/>
            <a:ext cx="2565400" cy="190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03561" y="1176655"/>
            <a:ext cx="2548297" cy="179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0-#ppt_w/2"/>
                                          </p:val>
                                        </p:tav>
                                        <p:tav tm="100000">
                                          <p:val>
                                            <p:strVal val="#ppt_x"/>
                                          </p:val>
                                        </p:tav>
                                      </p:tavLst>
                                    </p:anim>
                                    <p:anim calcmode="lin" valueType="num">
                                      <p:cBhvr additive="base">
                                        <p:cTn id="2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69" y="1367789"/>
            <a:ext cx="6950711" cy="872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⑤</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董奉：东汉医家。隐居庐山，治病不取分文，种杏树一棵，重病者种五棵，数年得十万株，蔚成杏林</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一器谷一器杏，得粮自用</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赈济</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（虎守杏林、杏林春暖、誉满杏林、杏林春满、杏林望重）。</a:t>
            </a:r>
            <a:endParaRPr lang="zh-CN" altLang="en-US" sz="1600" kern="0">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7.</a:t>
            </a:r>
            <a:r>
              <a:rPr lang="zh-CN" altLang="en-US">
                <a:solidFill>
                  <a:schemeClr val="bg1"/>
                </a:solidFill>
                <a:latin typeface="方正古隶简体" panose="03000509000000000000" charset="-122"/>
                <a:ea typeface="方正古隶简体" panose="03000509000000000000" charset="-122"/>
              </a:rPr>
              <a:t>古代医家</a:t>
            </a:r>
            <a:endParaRPr lang="zh-CN" altLang="zh-CN" dirty="0">
              <a:solidFill>
                <a:schemeClr val="bg1"/>
              </a:solidFill>
              <a:latin typeface="方正古隶简体" panose="03000509000000000000" charset="-122"/>
              <a:ea typeface="方正古隶简体" panose="03000509000000000000" charset="-122"/>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320" y="2570629"/>
            <a:ext cx="4046539"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r="12575" b="1718"/>
          <a:stretch>
            <a:fillRect/>
          </a:stretch>
        </p:blipFill>
        <p:spPr bwMode="auto">
          <a:xfrm>
            <a:off x="4919423" y="2570629"/>
            <a:ext cx="3455813"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0-#ppt_w/2"/>
                                          </p:val>
                                        </p:tav>
                                        <p:tav tm="100000">
                                          <p:val>
                                            <p:strVal val="#ppt_x"/>
                                          </p:val>
                                        </p:tav>
                                      </p:tavLst>
                                    </p:anim>
                                    <p:anim calcmode="lin" valueType="num">
                                      <p:cBhvr additive="base">
                                        <p:cTn id="2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69" y="1367789"/>
            <a:ext cx="4611371" cy="264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⑥</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华佗：汉末安徽亳县人。</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麻沸散，全麻手术“若疾发结于内，针药所不能及者，乃令先以酒服麻沸散，既醉无所觉，因刳破腹背，抽割积聚。若在肠胃，则断截湔洗，除去疾秽，既而缝合。”（</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后汉书</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华佗传</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外科鼻祖”（西方木棍击昏病人）。</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擅长针灸，取穴不过一二处、每处不过七八壮，华佗夹脊穴。针治曹操头风。传弟子樊阿。</a:t>
            </a:r>
            <a:endParaRPr lang="zh-CN" altLang="en-US" sz="1600" kern="0">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7.</a:t>
            </a:r>
            <a:r>
              <a:rPr lang="zh-CN" altLang="en-US">
                <a:solidFill>
                  <a:schemeClr val="bg1"/>
                </a:solidFill>
                <a:latin typeface="方正古隶简体" panose="03000509000000000000" charset="-122"/>
                <a:ea typeface="方正古隶简体" panose="03000509000000000000" charset="-122"/>
              </a:rPr>
              <a:t>古代医家</a:t>
            </a:r>
            <a:endParaRPr lang="zh-CN" altLang="zh-CN" dirty="0">
              <a:solidFill>
                <a:schemeClr val="bg1"/>
              </a:solidFill>
              <a:latin typeface="方正古隶简体" panose="03000509000000000000" charset="-122"/>
              <a:ea typeface="方正古隶简体" panose="03000509000000000000" charset="-122"/>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4" name="Picture 5" descr="20110724094548-17669076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6930" y="1367789"/>
            <a:ext cx="2193925" cy="309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0-#ppt_w/2"/>
                                          </p:val>
                                        </p:tav>
                                        <p:tav tm="100000">
                                          <p:val>
                                            <p:strVal val="#ppt_x"/>
                                          </p:val>
                                        </p:tav>
                                      </p:tavLst>
                                    </p:anim>
                                    <p:anim calcmode="lin" valueType="num">
                                      <p:cBhvr additive="base">
                                        <p:cTn id="21"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69" y="1367789"/>
            <a:ext cx="7038976" cy="116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五禽戏：虎、鹿、熊、猿、鸟</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传弟子吴普，“年九十余，耳目聪明，齿牙完坚”，撰</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吴普本草</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。另弟子李当之</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李当之药录</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托名医著</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中藏经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a:t>
            </a:r>
            <a:endParaRPr lang="zh-CN" altLang="en-US" sz="1600" kern="0">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7.</a:t>
            </a:r>
            <a:r>
              <a:rPr lang="zh-CN" altLang="en-US">
                <a:solidFill>
                  <a:schemeClr val="bg1"/>
                </a:solidFill>
                <a:latin typeface="方正古隶简体" panose="03000509000000000000" charset="-122"/>
                <a:ea typeface="方正古隶简体" panose="03000509000000000000" charset="-122"/>
              </a:rPr>
              <a:t>古代医家</a:t>
            </a:r>
            <a:endParaRPr lang="zh-CN" altLang="zh-CN" dirty="0">
              <a:solidFill>
                <a:schemeClr val="bg1"/>
              </a:solidFill>
              <a:latin typeface="方正古隶简体" panose="03000509000000000000" charset="-122"/>
              <a:ea typeface="方正古隶简体" panose="03000509000000000000" charset="-122"/>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2" name="Picture 5" descr="u=4257026542,2545604465&amp;fm=21&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288" y="2934887"/>
            <a:ext cx="5559425" cy="183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0-#ppt_w/2"/>
                                          </p:val>
                                        </p:tav>
                                        <p:tav tm="100000">
                                          <p:val>
                                            <p:strVal val="#ppt_x"/>
                                          </p:val>
                                        </p:tav>
                                      </p:tavLst>
                                    </p:anim>
                                    <p:anim calcmode="lin" valueType="num">
                                      <p:cBhvr additive="base">
                                        <p:cTn id="14"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69" y="1367789"/>
            <a:ext cx="4077971" cy="175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⑦</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张仲景</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东汉末年，河南南阳人。撰</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伤寒杂病论</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，治疗伤寒病和内伤杂病。奠定了中医理法方药的治疗体系。</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被后世誉为医圣。</a:t>
            </a:r>
            <a:endParaRPr lang="zh-CN" altLang="en-US" sz="1600" kern="0">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7.</a:t>
            </a:r>
            <a:r>
              <a:rPr lang="zh-CN" altLang="en-US">
                <a:solidFill>
                  <a:schemeClr val="bg1"/>
                </a:solidFill>
                <a:latin typeface="方正古隶简体" panose="03000509000000000000" charset="-122"/>
                <a:ea typeface="方正古隶简体" panose="03000509000000000000" charset="-122"/>
              </a:rPr>
              <a:t>古代医家</a:t>
            </a:r>
            <a:endParaRPr lang="zh-CN" altLang="zh-CN" dirty="0">
              <a:solidFill>
                <a:schemeClr val="bg1"/>
              </a:solidFill>
              <a:latin typeface="方正古隶简体" panose="03000509000000000000" charset="-122"/>
              <a:ea typeface="方正古隶简体" panose="03000509000000000000" charset="-122"/>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2" name="Picture 5" descr="8435e5dde71190ef6927cc69ce1b9d16fcfa60a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2455" y="1367789"/>
            <a:ext cx="2332138" cy="298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0-#ppt_w/2"/>
                                          </p:val>
                                        </p:tav>
                                        <p:tav tm="100000">
                                          <p:val>
                                            <p:strVal val="#ppt_x"/>
                                          </p:val>
                                        </p:tav>
                                      </p:tavLst>
                                    </p:anim>
                                    <p:anim calcmode="lin" valueType="num">
                                      <p:cBhvr additive="base">
                                        <p:cTn id="21"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74247"/>
            <a:ext cx="9144000" cy="1470841"/>
          </a:xfrm>
          <a:prstGeom prst="rect">
            <a:avLst/>
          </a:prstGeom>
        </p:spPr>
      </p:pic>
      <p:pic>
        <p:nvPicPr>
          <p:cNvPr id="5" name="图片 4" descr="E:\素材\中国风素材\c805d5155102b3ec89c71e2754f5cd1d.pngc805d5155102b3ec89c71e2754f5cd1d"/>
          <p:cNvPicPr>
            <a:picLocks noChangeAspect="1"/>
          </p:cNvPicPr>
          <p:nvPr/>
        </p:nvPicPr>
        <p:blipFill>
          <a:blip r:embed="rId2"/>
          <a:srcRect/>
          <a:stretch>
            <a:fillRect/>
          </a:stretch>
        </p:blipFill>
        <p:spPr>
          <a:xfrm>
            <a:off x="6449695" y="2642870"/>
            <a:ext cx="2683510" cy="2556510"/>
          </a:xfrm>
          <a:prstGeom prst="rect">
            <a:avLst/>
          </a:prstGeom>
        </p:spPr>
      </p:pic>
      <p:pic>
        <p:nvPicPr>
          <p:cNvPr id="6" name="图片 5" descr="E:\素材\中国风素材\7f9573aff7d72c11f43b182fe1193993\106.png106"/>
          <p:cNvPicPr>
            <a:picLocks noChangeAspect="1"/>
          </p:cNvPicPr>
          <p:nvPr/>
        </p:nvPicPr>
        <p:blipFill>
          <a:blip r:embed="rId3"/>
          <a:srcRect/>
          <a:stretch>
            <a:fillRect/>
          </a:stretch>
        </p:blipFill>
        <p:spPr>
          <a:xfrm flipH="1">
            <a:off x="0" y="3205480"/>
            <a:ext cx="3512185" cy="1939290"/>
          </a:xfrm>
          <a:prstGeom prst="rect">
            <a:avLst/>
          </a:prstGeom>
        </p:spPr>
      </p:pic>
      <p:sp>
        <p:nvSpPr>
          <p:cNvPr id="9" name="文本框 8"/>
          <p:cNvSpPr txBox="1"/>
          <p:nvPr/>
        </p:nvSpPr>
        <p:spPr>
          <a:xfrm>
            <a:off x="1990899" y="1350054"/>
            <a:ext cx="5162550" cy="922020"/>
          </a:xfrm>
          <a:prstGeom prst="rect">
            <a:avLst/>
          </a:prstGeom>
          <a:noFill/>
        </p:spPr>
        <p:txBody>
          <a:bodyPr wrap="square" rtlCol="0">
            <a:spAutoFit/>
          </a:bodyPr>
          <a:lstStyle/>
          <a:p>
            <a:pPr algn="ctr"/>
            <a:r>
              <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02</a:t>
            </a:r>
            <a:endPar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endParaRPr>
          </a:p>
        </p:txBody>
      </p:sp>
      <p:sp>
        <p:nvSpPr>
          <p:cNvPr id="10" name="文本框 9"/>
          <p:cNvSpPr txBox="1"/>
          <p:nvPr/>
        </p:nvSpPr>
        <p:spPr>
          <a:xfrm>
            <a:off x="871808" y="1997032"/>
            <a:ext cx="7400384" cy="861774"/>
          </a:xfrm>
          <a:prstGeom prst="rect">
            <a:avLst/>
          </a:prstGeom>
          <a:noFill/>
        </p:spPr>
        <p:txBody>
          <a:bodyPr wrap="square" rtlCol="0">
            <a:spAutoFit/>
          </a:bodyPr>
          <a:lstStyle/>
          <a:p>
            <a:pPr algn="ctr"/>
            <a:r>
              <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中国医学与中国文化关系</a:t>
            </a:r>
            <a:endParaRPr lang="zh-CN" altLang="en-US"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1895" y="3397532"/>
            <a:ext cx="1682499" cy="1002794"/>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4805" y="0"/>
            <a:ext cx="3719195" cy="1436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Tm="1310">
        <p:checker dir="vert"/>
      </p:transition>
    </mc:Choice>
    <mc:Fallback>
      <p:transition advTm="1310">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50" presetClass="entr" presetSubtype="0" decel="10000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strVal val="#ppt_w+.3"/>
                                          </p:val>
                                        </p:tav>
                                        <p:tav tm="100000">
                                          <p:val>
                                            <p:strVal val="#ppt_w"/>
                                          </p:val>
                                        </p:tav>
                                      </p:tavLst>
                                    </p:anim>
                                    <p:anim calcmode="lin" valueType="num">
                                      <p:cBhvr>
                                        <p:cTn id="25" dur="1000" fill="hold"/>
                                        <p:tgtEl>
                                          <p:spTgt spid="9"/>
                                        </p:tgtEl>
                                        <p:attrNameLst>
                                          <p:attrName>ppt_h</p:attrName>
                                        </p:attrNameLst>
                                      </p:cBhvr>
                                      <p:tavLst>
                                        <p:tav tm="0">
                                          <p:val>
                                            <p:strVal val="#ppt_h"/>
                                          </p:val>
                                        </p:tav>
                                        <p:tav tm="100000">
                                          <p:val>
                                            <p:strVal val="#ppt_h"/>
                                          </p:val>
                                        </p:tav>
                                      </p:tavLst>
                                    </p:anim>
                                    <p:animEffect transition="in" filter="fade">
                                      <p:cBhvr>
                                        <p:cTn id="26" dur="10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0-#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924547" y="1740125"/>
            <a:ext cx="1496696" cy="1496696"/>
            <a:chOff x="1155414" y="2081105"/>
            <a:chExt cx="1623292" cy="1623292"/>
          </a:xfrm>
        </p:grpSpPr>
        <p:sp>
          <p:nvSpPr>
            <p:cNvPr id="27" name="椭圆 26"/>
            <p:cNvSpPr/>
            <p:nvPr/>
          </p:nvSpPr>
          <p:spPr>
            <a:xfrm>
              <a:off x="1155414" y="2081105"/>
              <a:ext cx="1623292" cy="1623292"/>
            </a:xfrm>
            <a:prstGeom prst="ellipse">
              <a:avLst/>
            </a:prstGeom>
            <a:blipFill>
              <a:blip r:embed="rId1"/>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125">
                <a:solidFill>
                  <a:prstClr val="white"/>
                </a:solidFill>
                <a:latin typeface="微软雅黑" panose="020B0503020204020204" charset="-122"/>
                <a:ea typeface="微软雅黑" panose="020B0503020204020204" charset="-122"/>
              </a:endParaRPr>
            </a:p>
          </p:txBody>
        </p:sp>
        <p:sp>
          <p:nvSpPr>
            <p:cNvPr id="28" name="椭圆 27"/>
            <p:cNvSpPr/>
            <p:nvPr/>
          </p:nvSpPr>
          <p:spPr>
            <a:xfrm>
              <a:off x="1243307" y="2168998"/>
              <a:ext cx="1447505" cy="1447505"/>
            </a:xfrm>
            <a:prstGeom prst="ellipse">
              <a:avLst/>
            </a:prstGeom>
            <a:blipFill>
              <a:blip r:embed="rId1"/>
              <a:stretch>
                <a:fillRect/>
              </a:stretch>
            </a:blip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125">
                <a:solidFill>
                  <a:prstClr val="white"/>
                </a:solidFill>
                <a:latin typeface="微软雅黑" panose="020B0503020204020204" charset="-122"/>
                <a:ea typeface="微软雅黑" panose="020B0503020204020204" charset="-122"/>
              </a:endParaRPr>
            </a:p>
          </p:txBody>
        </p:sp>
      </p:grpSp>
      <p:sp>
        <p:nvSpPr>
          <p:cNvPr id="29" name="文本框 28"/>
          <p:cNvSpPr txBox="1"/>
          <p:nvPr/>
        </p:nvSpPr>
        <p:spPr>
          <a:xfrm>
            <a:off x="2263654" y="1868937"/>
            <a:ext cx="952500" cy="1168400"/>
          </a:xfrm>
          <a:prstGeom prst="rect">
            <a:avLst/>
          </a:prstGeom>
          <a:noFill/>
        </p:spPr>
        <p:txBody>
          <a:bodyPr wrap="square" rtlCol="0">
            <a:spAutoFit/>
          </a:bodyPr>
          <a:lstStyle/>
          <a:p>
            <a:r>
              <a:rPr lang="zh-CN" altLang="en-US" sz="3500">
                <a:solidFill>
                  <a:schemeClr val="bg1"/>
                </a:solidFill>
                <a:latin typeface="微软雅黑" panose="020B0503020204020204" charset="-122"/>
                <a:ea typeface="微软雅黑" panose="020B0503020204020204" charset="-122"/>
              </a:rPr>
              <a:t>目录</a:t>
            </a:r>
            <a:endParaRPr lang="zh-CN" altLang="en-US" sz="3500">
              <a:solidFill>
                <a:schemeClr val="bg1"/>
              </a:solidFill>
              <a:latin typeface="微软雅黑" panose="020B0503020204020204" charset="-122"/>
              <a:ea typeface="微软雅黑" panose="020B0503020204020204" charset="-122"/>
            </a:endParaRPr>
          </a:p>
        </p:txBody>
      </p:sp>
      <p:sp>
        <p:nvSpPr>
          <p:cNvPr id="30" name="文本框 29"/>
          <p:cNvSpPr txBox="1"/>
          <p:nvPr/>
        </p:nvSpPr>
        <p:spPr>
          <a:xfrm>
            <a:off x="2719585" y="2074969"/>
            <a:ext cx="367030" cy="1132127"/>
          </a:xfrm>
          <a:prstGeom prst="rect">
            <a:avLst/>
          </a:prstGeom>
          <a:noFill/>
        </p:spPr>
        <p:txBody>
          <a:bodyPr vert="eaVert" wrap="square" rtlCol="0">
            <a:spAutoFit/>
          </a:bodyPr>
          <a:lstStyle/>
          <a:p>
            <a:r>
              <a:rPr lang="en-US" altLang="zh-CN" sz="1200">
                <a:solidFill>
                  <a:schemeClr val="bg1"/>
                </a:solidFill>
                <a:latin typeface="微软雅黑" panose="020B0503020204020204" charset="-122"/>
                <a:ea typeface="微软雅黑" panose="020B0503020204020204" charset="-122"/>
              </a:rPr>
              <a:t>CONTENT</a:t>
            </a:r>
            <a:endParaRPr lang="en-US" altLang="zh-CN" sz="1200">
              <a:solidFill>
                <a:schemeClr val="bg1"/>
              </a:solidFill>
              <a:latin typeface="微软雅黑" panose="020B0503020204020204" charset="-122"/>
              <a:ea typeface="微软雅黑" panose="020B0503020204020204" charset="-122"/>
            </a:endParaRPr>
          </a:p>
        </p:txBody>
      </p:sp>
      <p:grpSp>
        <p:nvGrpSpPr>
          <p:cNvPr id="31" name="组合 30"/>
          <p:cNvGrpSpPr/>
          <p:nvPr/>
        </p:nvGrpSpPr>
        <p:grpSpPr>
          <a:xfrm>
            <a:off x="3904563" y="1555784"/>
            <a:ext cx="3041820" cy="403833"/>
            <a:chOff x="3710150" y="1230921"/>
            <a:chExt cx="4055760" cy="538444"/>
          </a:xfrm>
        </p:grpSpPr>
        <p:sp>
          <p:nvSpPr>
            <p:cNvPr id="32" name="圆角矩形 31"/>
            <p:cNvSpPr/>
            <p:nvPr/>
          </p:nvSpPr>
          <p:spPr>
            <a:xfrm>
              <a:off x="3710150" y="1277254"/>
              <a:ext cx="3648000" cy="492111"/>
            </a:xfrm>
            <a:prstGeom prst="roundRect">
              <a:avLst>
                <a:gd name="adj" fmla="val 50000"/>
              </a:avLst>
            </a:prstGeom>
            <a:solidFill>
              <a:srgbClr val="4F2600"/>
            </a:solidFill>
            <a:ln w="25400" cap="flat" cmpd="sng" algn="ctr">
              <a:noFill/>
              <a:prstDash val="solid"/>
            </a:ln>
            <a:effectLst/>
          </p:spPr>
          <p:txBody>
            <a:bodyPr rtlCol="0" anchor="ctr"/>
            <a:lstStyle/>
            <a:p>
              <a:pPr algn="ctr" defTabSz="914400">
                <a:defRPr/>
              </a:pPr>
              <a:endParaRPr lang="zh-CN" altLang="en-US" sz="2100" kern="0">
                <a:solidFill>
                  <a:prstClr val="white"/>
                </a:solidFill>
                <a:latin typeface="微软雅黑" panose="020B0503020204020204" charset="-122"/>
                <a:ea typeface="微软雅黑" panose="020B0503020204020204" charset="-122"/>
              </a:endParaRPr>
            </a:p>
          </p:txBody>
        </p:sp>
        <p:sp>
          <p:nvSpPr>
            <p:cNvPr id="33" name="文本框 32"/>
            <p:cNvSpPr txBox="1"/>
            <p:nvPr/>
          </p:nvSpPr>
          <p:spPr>
            <a:xfrm>
              <a:off x="3867010" y="1230921"/>
              <a:ext cx="3898900" cy="531706"/>
            </a:xfrm>
            <a:prstGeom prst="rect">
              <a:avLst/>
            </a:prstGeom>
            <a:noFill/>
          </p:spPr>
          <p:txBody>
            <a:bodyPr wrap="square" rtlCol="0">
              <a:spAutoFit/>
            </a:bodyPr>
            <a:lstStyle/>
            <a:p>
              <a:r>
                <a:rPr lang="en-US" altLang="zh-CN" sz="2000">
                  <a:solidFill>
                    <a:schemeClr val="bg1"/>
                  </a:solidFill>
                  <a:latin typeface="方正古隶简体" panose="03000509000000000000" charset="-122"/>
                  <a:ea typeface="方正古隶简体" panose="03000509000000000000" charset="-122"/>
                </a:rPr>
                <a:t>01 </a:t>
              </a:r>
              <a:r>
                <a:rPr lang="zh-CN" altLang="en-US" sz="2000">
                  <a:solidFill>
                    <a:schemeClr val="bg1"/>
                  </a:solidFill>
                  <a:latin typeface="方正古隶简体" panose="03000509000000000000" charset="-122"/>
                  <a:ea typeface="方正古隶简体" panose="03000509000000000000" charset="-122"/>
                </a:rPr>
                <a:t>中国医学的起源</a:t>
              </a:r>
              <a:endParaRPr lang="zh-CN" altLang="en-US" sz="2000">
                <a:solidFill>
                  <a:schemeClr val="bg1"/>
                </a:solidFill>
                <a:latin typeface="方正古隶简体" panose="03000509000000000000" charset="-122"/>
                <a:ea typeface="方正古隶简体" panose="03000509000000000000" charset="-122"/>
              </a:endParaRPr>
            </a:p>
          </p:txBody>
        </p:sp>
      </p:grpSp>
      <p:grpSp>
        <p:nvGrpSpPr>
          <p:cNvPr id="34" name="组合 33"/>
          <p:cNvGrpSpPr/>
          <p:nvPr/>
        </p:nvGrpSpPr>
        <p:grpSpPr>
          <a:xfrm>
            <a:off x="3904563" y="2164725"/>
            <a:ext cx="4089400" cy="403860"/>
            <a:chOff x="3710150" y="1230921"/>
            <a:chExt cx="5452533" cy="538480"/>
          </a:xfrm>
        </p:grpSpPr>
        <p:sp>
          <p:nvSpPr>
            <p:cNvPr id="35" name="圆角矩形 34"/>
            <p:cNvSpPr/>
            <p:nvPr/>
          </p:nvSpPr>
          <p:spPr>
            <a:xfrm>
              <a:off x="3710150" y="1277488"/>
              <a:ext cx="5452533" cy="491913"/>
            </a:xfrm>
            <a:prstGeom prst="roundRect">
              <a:avLst>
                <a:gd name="adj" fmla="val 50000"/>
              </a:avLst>
            </a:prstGeom>
            <a:solidFill>
              <a:srgbClr val="CE7B01"/>
            </a:solidFill>
            <a:ln w="25400" cap="flat" cmpd="sng" algn="ctr">
              <a:noFill/>
              <a:prstDash val="solid"/>
            </a:ln>
            <a:effectLst/>
          </p:spPr>
          <p:txBody>
            <a:bodyPr rtlCol="0" anchor="ctr"/>
            <a:lstStyle/>
            <a:p>
              <a:pPr algn="ctr" defTabSz="914400">
                <a:defRPr/>
              </a:pPr>
              <a:endParaRPr lang="zh-CN" altLang="en-US" sz="2100" kern="0">
                <a:solidFill>
                  <a:prstClr val="white"/>
                </a:solidFill>
                <a:latin typeface="微软雅黑" panose="020B0503020204020204" charset="-122"/>
                <a:ea typeface="微软雅黑" panose="020B0503020204020204" charset="-122"/>
              </a:endParaRPr>
            </a:p>
          </p:txBody>
        </p:sp>
        <p:sp>
          <p:nvSpPr>
            <p:cNvPr id="36" name="文本框 35"/>
            <p:cNvSpPr txBox="1"/>
            <p:nvPr/>
          </p:nvSpPr>
          <p:spPr>
            <a:xfrm>
              <a:off x="3866783" y="1230921"/>
              <a:ext cx="5133340" cy="531706"/>
            </a:xfrm>
            <a:prstGeom prst="rect">
              <a:avLst/>
            </a:prstGeom>
            <a:noFill/>
          </p:spPr>
          <p:txBody>
            <a:bodyPr wrap="square" rtlCol="0">
              <a:spAutoFit/>
            </a:bodyPr>
            <a:lstStyle/>
            <a:p>
              <a:r>
                <a:rPr lang="zh-CN" altLang="en-US" sz="2000">
                  <a:solidFill>
                    <a:schemeClr val="bg1"/>
                  </a:solidFill>
                  <a:latin typeface="方正古隶简体" panose="03000509000000000000" charset="-122"/>
                  <a:ea typeface="方正古隶简体" panose="03000509000000000000" charset="-122"/>
                </a:rPr>
                <a:t>02 中医学与中国传统文化的关系</a:t>
              </a:r>
              <a:endParaRPr lang="zh-CN" altLang="en-US" sz="2000">
                <a:solidFill>
                  <a:schemeClr val="bg1"/>
                </a:solidFill>
                <a:latin typeface="方正古隶简体" panose="03000509000000000000" charset="-122"/>
                <a:ea typeface="方正古隶简体" panose="03000509000000000000" charset="-122"/>
              </a:endParaRPr>
            </a:p>
          </p:txBody>
        </p:sp>
      </p:grpSp>
      <p:grpSp>
        <p:nvGrpSpPr>
          <p:cNvPr id="37" name="组合 36"/>
          <p:cNvGrpSpPr/>
          <p:nvPr/>
        </p:nvGrpSpPr>
        <p:grpSpPr>
          <a:xfrm>
            <a:off x="3904563" y="2773666"/>
            <a:ext cx="4089400" cy="403860"/>
            <a:chOff x="3710150" y="1230921"/>
            <a:chExt cx="5452533" cy="538480"/>
          </a:xfrm>
        </p:grpSpPr>
        <p:sp>
          <p:nvSpPr>
            <p:cNvPr id="38" name="圆角矩形 37"/>
            <p:cNvSpPr/>
            <p:nvPr/>
          </p:nvSpPr>
          <p:spPr>
            <a:xfrm>
              <a:off x="3710150" y="1277488"/>
              <a:ext cx="5452533" cy="491913"/>
            </a:xfrm>
            <a:prstGeom prst="roundRect">
              <a:avLst>
                <a:gd name="adj" fmla="val 50000"/>
              </a:avLst>
            </a:prstGeom>
            <a:solidFill>
              <a:srgbClr val="4F2600"/>
            </a:solidFill>
            <a:ln w="25400" cap="flat" cmpd="sng" algn="ctr">
              <a:noFill/>
              <a:prstDash val="solid"/>
            </a:ln>
            <a:effectLst/>
          </p:spPr>
          <p:txBody>
            <a:bodyPr rtlCol="0" anchor="ctr"/>
            <a:lstStyle/>
            <a:p>
              <a:pPr algn="ctr" defTabSz="914400">
                <a:defRPr/>
              </a:pPr>
              <a:endParaRPr lang="zh-CN" altLang="en-US" sz="2100" kern="0">
                <a:solidFill>
                  <a:prstClr val="white"/>
                </a:solidFill>
                <a:latin typeface="微软雅黑" panose="020B0503020204020204" charset="-122"/>
                <a:ea typeface="微软雅黑" panose="020B0503020204020204" charset="-122"/>
              </a:endParaRPr>
            </a:p>
          </p:txBody>
        </p:sp>
        <p:sp>
          <p:nvSpPr>
            <p:cNvPr id="39" name="文本框 38"/>
            <p:cNvSpPr txBox="1"/>
            <p:nvPr/>
          </p:nvSpPr>
          <p:spPr>
            <a:xfrm>
              <a:off x="3866783" y="1230921"/>
              <a:ext cx="5295900" cy="531706"/>
            </a:xfrm>
            <a:prstGeom prst="rect">
              <a:avLst/>
            </a:prstGeom>
            <a:noFill/>
          </p:spPr>
          <p:txBody>
            <a:bodyPr wrap="square" rtlCol="0">
              <a:spAutoFit/>
            </a:bodyPr>
            <a:lstStyle/>
            <a:p>
              <a:r>
                <a:rPr lang="zh-CN" altLang="en-US" sz="2000">
                  <a:solidFill>
                    <a:schemeClr val="bg1"/>
                  </a:solidFill>
                  <a:latin typeface="方正古隶简体" panose="03000509000000000000" charset="-122"/>
                  <a:ea typeface="方正古隶简体" panose="03000509000000000000" charset="-122"/>
                </a:rPr>
                <a:t>03 </a:t>
              </a:r>
              <a:r>
                <a:rPr lang="zh-CN" altLang="en-US" sz="2000">
                  <a:solidFill>
                    <a:schemeClr val="bg1"/>
                  </a:solidFill>
                  <a:latin typeface="方正古隶简体" panose="03000509000000000000" charset="-122"/>
                  <a:ea typeface="方正古隶简体" panose="03000509000000000000" charset="-122"/>
                  <a:sym typeface="+mn-ea"/>
                </a:rPr>
                <a:t>中医学对世界科技进步的贡献</a:t>
              </a:r>
              <a:endParaRPr lang="zh-CN" altLang="en-US" sz="2000">
                <a:solidFill>
                  <a:schemeClr val="bg1"/>
                </a:solidFill>
                <a:latin typeface="方正古隶简体" panose="03000509000000000000" charset="-122"/>
                <a:ea typeface="方正古隶简体" panose="03000509000000000000" charset="-122"/>
              </a:endParaRPr>
            </a:p>
          </p:txBody>
        </p:sp>
      </p:grpSp>
      <p:grpSp>
        <p:nvGrpSpPr>
          <p:cNvPr id="40" name="组合 39"/>
          <p:cNvGrpSpPr/>
          <p:nvPr/>
        </p:nvGrpSpPr>
        <p:grpSpPr>
          <a:xfrm>
            <a:off x="3904563" y="3387686"/>
            <a:ext cx="3519805" cy="398780"/>
            <a:chOff x="3710150" y="1237694"/>
            <a:chExt cx="4693073" cy="531706"/>
          </a:xfrm>
        </p:grpSpPr>
        <p:sp>
          <p:nvSpPr>
            <p:cNvPr id="41" name="圆角矩形 40"/>
            <p:cNvSpPr/>
            <p:nvPr/>
          </p:nvSpPr>
          <p:spPr>
            <a:xfrm>
              <a:off x="3710150" y="1277487"/>
              <a:ext cx="4693073" cy="491913"/>
            </a:xfrm>
            <a:prstGeom prst="roundRect">
              <a:avLst>
                <a:gd name="adj" fmla="val 50000"/>
              </a:avLst>
            </a:prstGeom>
            <a:solidFill>
              <a:srgbClr val="CE7B01"/>
            </a:solidFill>
            <a:ln w="25400" cap="flat" cmpd="sng" algn="ctr">
              <a:noFill/>
              <a:prstDash val="solid"/>
            </a:ln>
            <a:effectLst/>
          </p:spPr>
          <p:txBody>
            <a:bodyPr rtlCol="0" anchor="ctr"/>
            <a:lstStyle/>
            <a:p>
              <a:pPr algn="ctr" defTabSz="914400">
                <a:defRPr/>
              </a:pPr>
              <a:endParaRPr lang="zh-CN" altLang="en-US" sz="2100" kern="0">
                <a:solidFill>
                  <a:prstClr val="white"/>
                </a:solidFill>
                <a:latin typeface="微软雅黑" panose="020B0503020204020204" charset="-122"/>
                <a:ea typeface="微软雅黑" panose="020B0503020204020204" charset="-122"/>
              </a:endParaRPr>
            </a:p>
          </p:txBody>
        </p:sp>
        <p:sp>
          <p:nvSpPr>
            <p:cNvPr id="42" name="文本框 41"/>
            <p:cNvSpPr txBox="1"/>
            <p:nvPr/>
          </p:nvSpPr>
          <p:spPr>
            <a:xfrm>
              <a:off x="3866783" y="1237694"/>
              <a:ext cx="4536440" cy="531706"/>
            </a:xfrm>
            <a:prstGeom prst="rect">
              <a:avLst/>
            </a:prstGeom>
            <a:noFill/>
          </p:spPr>
          <p:txBody>
            <a:bodyPr wrap="square" rtlCol="0">
              <a:spAutoFit/>
            </a:bodyPr>
            <a:lstStyle/>
            <a:p>
              <a:pPr eaLnBrk="1" hangingPunct="1"/>
              <a:r>
                <a:rPr lang="zh-CN" altLang="en-US" sz="2000">
                  <a:solidFill>
                    <a:schemeClr val="bg1"/>
                  </a:solidFill>
                  <a:latin typeface="方正古隶简体" panose="03000509000000000000" charset="-122"/>
                  <a:ea typeface="方正古隶简体" panose="03000509000000000000" charset="-122"/>
                </a:rPr>
                <a:t>04 </a:t>
              </a:r>
              <a:r>
                <a:rPr lang="zh-CN" altLang="en-US" sz="2000">
                  <a:solidFill>
                    <a:schemeClr val="bg1"/>
                  </a:solidFill>
                  <a:latin typeface="方正古隶简体" panose="03000509000000000000" charset="-122"/>
                  <a:ea typeface="方正古隶简体" panose="03000509000000000000" charset="-122"/>
                  <a:sym typeface="+mn-ea"/>
                </a:rPr>
                <a:t>中医学与中华文化的复兴</a:t>
              </a:r>
              <a:endParaRPr lang="zh-CN" altLang="en-US" sz="2000">
                <a:solidFill>
                  <a:schemeClr val="bg1"/>
                </a:solidFill>
                <a:latin typeface="方正古隶简体" panose="03000509000000000000" charset="-122"/>
                <a:ea typeface="方正古隶简体" panose="03000509000000000000" charset="-122"/>
              </a:endParaRPr>
            </a:p>
          </p:txBody>
        </p:sp>
      </p:grpSp>
      <p:pic>
        <p:nvPicPr>
          <p:cNvPr id="46" name="图片 45" descr="E:\素材\中国风素材\7f9573aff7d72c11f43b182fe1193993\106.png106"/>
          <p:cNvPicPr>
            <a:picLocks noChangeAspect="1"/>
          </p:cNvPicPr>
          <p:nvPr/>
        </p:nvPicPr>
        <p:blipFill>
          <a:blip r:embed="rId2"/>
          <a:srcRect/>
          <a:stretch>
            <a:fillRect/>
          </a:stretch>
        </p:blipFill>
        <p:spPr>
          <a:xfrm flipH="1">
            <a:off x="-11430" y="3278505"/>
            <a:ext cx="3352165" cy="1871345"/>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805" y="0"/>
            <a:ext cx="3719195" cy="1436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Tm="3089">
        <p:checker dir="vert"/>
      </p:transition>
    </mc:Choice>
    <mc:Fallback>
      <p:transition advTm="3089">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1000"/>
                                        <p:tgtEl>
                                          <p:spTgt spid="46"/>
                                        </p:tgtEl>
                                      </p:cBhvr>
                                    </p:animEffect>
                                    <p:anim calcmode="lin" valueType="num">
                                      <p:cBhvr>
                                        <p:cTn id="12" dur="1000" fill="hold"/>
                                        <p:tgtEl>
                                          <p:spTgt spid="46"/>
                                        </p:tgtEl>
                                        <p:attrNameLst>
                                          <p:attrName>ppt_x</p:attrName>
                                        </p:attrNameLst>
                                      </p:cBhvr>
                                      <p:tavLst>
                                        <p:tav tm="0">
                                          <p:val>
                                            <p:strVal val="#ppt_x"/>
                                          </p:val>
                                        </p:tav>
                                        <p:tav tm="100000">
                                          <p:val>
                                            <p:strVal val="#ppt_x"/>
                                          </p:val>
                                        </p:tav>
                                      </p:tavLst>
                                    </p:anim>
                                    <p:anim calcmode="lin" valueType="num">
                                      <p:cBhvr>
                                        <p:cTn id="13" dur="1000" fill="hold"/>
                                        <p:tgtEl>
                                          <p:spTgt spid="4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0-#ppt_w/2"/>
                                          </p:val>
                                        </p:tav>
                                        <p:tav tm="100000">
                                          <p:val>
                                            <p:strVal val="#ppt_x"/>
                                          </p:val>
                                        </p:tav>
                                      </p:tavLst>
                                    </p:anim>
                                    <p:anim calcmode="lin" valueType="num">
                                      <p:cBhvr additive="base">
                                        <p:cTn id="34" dur="500" fill="hold"/>
                                        <p:tgtEl>
                                          <p:spTgt spid="3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0-#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0-#ppt_w/2"/>
                                          </p:val>
                                        </p:tav>
                                        <p:tav tm="100000">
                                          <p:val>
                                            <p:strVal val="#ppt_x"/>
                                          </p:val>
                                        </p:tav>
                                      </p:tavLst>
                                    </p:anim>
                                    <p:anim calcmode="lin" valueType="num">
                                      <p:cBhvr additive="base">
                                        <p:cTn id="42" dur="500" fill="hold"/>
                                        <p:tgtEl>
                                          <p:spTgt spid="37"/>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0-#ppt_w/2"/>
                                          </p:val>
                                        </p:tav>
                                        <p:tav tm="100000">
                                          <p:val>
                                            <p:strVal val="#ppt_x"/>
                                          </p:val>
                                        </p:tav>
                                      </p:tavLst>
                                    </p:anim>
                                    <p:anim calcmode="lin" valueType="num">
                                      <p:cBhvr additive="base">
                                        <p:cTn id="46"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33440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二、中国医学与中国文化关系</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977265" y="1600301"/>
            <a:ext cx="309118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①理论认识：阴阳五行。</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②人体与疾病：天人相应。</a:t>
            </a:r>
            <a:endParaRPr lang="zh-CN" altLang="en-US" sz="1600" kern="0" dirty="0">
              <a:latin typeface="方正古隶简体" panose="03000509000000000000" charset="-122"/>
              <a:ea typeface="方正古隶简体" panose="03000509000000000000" charset="-122"/>
              <a:sym typeface="+mn-ea"/>
            </a:endParaRPr>
          </a:p>
        </p:txBody>
      </p:sp>
      <p:sp>
        <p:nvSpPr>
          <p:cNvPr id="36" name="圆角矩形 35"/>
          <p:cNvSpPr/>
          <p:nvPr/>
        </p:nvSpPr>
        <p:spPr>
          <a:xfrm>
            <a:off x="782320" y="790574"/>
            <a:ext cx="4010660" cy="672465"/>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3821430" cy="646331"/>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1.</a:t>
            </a:r>
            <a:r>
              <a:rPr lang="zh-CN" altLang="en-US">
                <a:solidFill>
                  <a:schemeClr val="bg1"/>
                </a:solidFill>
                <a:latin typeface="方正古隶简体" panose="03000509000000000000" charset="-122"/>
                <a:ea typeface="方正古隶简体" panose="03000509000000000000" charset="-122"/>
              </a:rPr>
              <a:t>中国传统文化是中国医学赖以生存和发展土壤。</a:t>
            </a:r>
            <a:endParaRPr lang="zh-CN" altLang="en-US" dirty="0">
              <a:solidFill>
                <a:schemeClr val="bg1"/>
              </a:solidFill>
              <a:latin typeface="方正古隶简体" panose="03000509000000000000" charset="-122"/>
              <a:ea typeface="方正古隶简体" panose="03000509000000000000" charset="-122"/>
            </a:endParaRPr>
          </a:p>
        </p:txBody>
      </p:sp>
      <p:pic>
        <p:nvPicPr>
          <p:cNvPr id="3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959" y="1451511"/>
            <a:ext cx="3183636" cy="258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16"/>
          <p:cNvSpPr>
            <a:spLocks noChangeArrowheads="1"/>
          </p:cNvSpPr>
          <p:nvPr/>
        </p:nvSpPr>
        <p:spPr bwMode="auto">
          <a:xfrm>
            <a:off x="977265" y="3472172"/>
            <a:ext cx="309118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①对疾病预防和治疗：治未病。</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②养生：顺应自然。</a:t>
            </a:r>
            <a:endParaRPr lang="zh-CN" altLang="en-US" sz="1600" kern="0">
              <a:latin typeface="方正古隶简体" panose="03000509000000000000" charset="-122"/>
              <a:ea typeface="方正古隶简体" panose="03000509000000000000" charset="-122"/>
              <a:sym typeface="+mn-ea"/>
            </a:endParaRPr>
          </a:p>
        </p:txBody>
      </p:sp>
      <p:sp>
        <p:nvSpPr>
          <p:cNvPr id="47" name="圆角矩形 35"/>
          <p:cNvSpPr/>
          <p:nvPr/>
        </p:nvSpPr>
        <p:spPr>
          <a:xfrm>
            <a:off x="782320" y="2662445"/>
            <a:ext cx="4010660" cy="672465"/>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48" name="Rectangle 31"/>
          <p:cNvSpPr>
            <a:spLocks noChangeArrowheads="1"/>
          </p:cNvSpPr>
          <p:nvPr/>
        </p:nvSpPr>
        <p:spPr bwMode="auto">
          <a:xfrm>
            <a:off x="872490" y="2677051"/>
            <a:ext cx="3821430" cy="646331"/>
          </a:xfrm>
          <a:prstGeom prst="rect">
            <a:avLst/>
          </a:prstGeom>
          <a:noFill/>
          <a:ln>
            <a:noFill/>
          </a:ln>
          <a:effectLst/>
        </p:spPr>
        <p:txBody>
          <a:bodyPr wrap="square">
            <a:spAutoFit/>
          </a:bodyPr>
          <a:lstStyle/>
          <a:p>
            <a:r>
              <a:rPr lang="en-US" altLang="zh-CN">
                <a:solidFill>
                  <a:schemeClr val="bg1"/>
                </a:solidFill>
                <a:latin typeface="方正古隶简体" panose="03000509000000000000" charset="-122"/>
                <a:ea typeface="方正古隶简体" panose="03000509000000000000" charset="-122"/>
              </a:rPr>
              <a:t>2.</a:t>
            </a:r>
            <a:r>
              <a:rPr lang="zh-CN" altLang="en-US">
                <a:solidFill>
                  <a:schemeClr val="bg1"/>
                </a:solidFill>
                <a:latin typeface="方正古隶简体" panose="03000509000000000000" charset="-122"/>
                <a:ea typeface="方正古隶简体" panose="03000509000000000000" charset="-122"/>
              </a:rPr>
              <a:t>中国医学是中国传统文化在认识和指导人类养生防病方面的具体应用。</a:t>
            </a:r>
            <a:endParaRPr lang="zh-CN" altLang="en-US">
              <a:solidFill>
                <a:schemeClr val="bg1"/>
              </a:solidFill>
              <a:latin typeface="方正古隶简体" panose="03000509000000000000" charset="-122"/>
              <a:ea typeface="方正古隶简体" panose="03000509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up)">
                                      <p:cBhvr>
                                        <p:cTn id="13" dur="500"/>
                                        <p:tgtEl>
                                          <p:spTgt spid="3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0-#ppt_w/2"/>
                                          </p:val>
                                        </p:tav>
                                        <p:tav tm="100000">
                                          <p:val>
                                            <p:strVal val="#ppt_x"/>
                                          </p:val>
                                        </p:tav>
                                      </p:tavLst>
                                    </p:anim>
                                    <p:anim calcmode="lin" valueType="num">
                                      <p:cBhvr additive="base">
                                        <p:cTn id="20" dur="500" fill="hold"/>
                                        <p:tgtEl>
                                          <p:spTgt spid="5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up)">
                                      <p:cBhvr>
                                        <p:cTn id="24" dur="500"/>
                                        <p:tgtEl>
                                          <p:spTgt spid="47"/>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up)">
                                      <p:cBhvr>
                                        <p:cTn id="27" dur="500"/>
                                        <p:tgtEl>
                                          <p:spTgt spid="48"/>
                                        </p:tgtEl>
                                      </p:cBhvr>
                                    </p:animEffect>
                                  </p:childTnLst>
                                </p:cTn>
                              </p:par>
                              <p:par>
                                <p:cTn id="28" presetID="2" presetClass="entr" presetSubtype="8"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0-#ppt_w/2"/>
                                          </p:val>
                                        </p:tav>
                                        <p:tav tm="100000">
                                          <p:val>
                                            <p:strVal val="#ppt_x"/>
                                          </p:val>
                                        </p:tav>
                                      </p:tavLst>
                                    </p:anim>
                                    <p:anim calcmode="lin" valueType="num">
                                      <p:cBhvr additive="base">
                                        <p:cTn id="31"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6" grpId="0" bldLvl="0" animBg="1"/>
      <p:bldP spid="32" grpId="0" bldLvl="0" animBg="1"/>
      <p:bldP spid="46" grpId="0"/>
      <p:bldP spid="47" grpId="0" bldLvl="0" animBg="1"/>
      <p:bldP spid="48"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5858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二、中国医学与中国文化关系</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2" y="893298"/>
            <a:ext cx="3265170" cy="294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养生防病 </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en-US" altLang="zh-CN" sz="1600" kern="0">
                <a:latin typeface="方正古隶简体" panose="03000509000000000000" charset="-122"/>
                <a:ea typeface="方正古隶简体" panose="03000509000000000000" charset="-122"/>
                <a:sym typeface="+mn-ea"/>
              </a:rPr>
              <a:t>       《</a:t>
            </a:r>
            <a:r>
              <a:rPr lang="zh-CN" altLang="en-US" sz="1600" kern="0">
                <a:latin typeface="方正古隶简体" panose="03000509000000000000" charset="-122"/>
                <a:ea typeface="方正古隶简体" panose="03000509000000000000" charset="-122"/>
                <a:sym typeface="+mn-ea"/>
              </a:rPr>
              <a:t>素问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宝命全形论</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人生于地，悬命于天，天地合气，命之曰人。”</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“天覆地载，万物悉备，莫贵于人，人以天地之气生，四时之法成”</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强调顺应自然，效法自然规律养生延寿。</a:t>
            </a:r>
            <a:endParaRPr lang="zh-CN" altLang="en-US" sz="1600" kern="0" dirty="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3" name="内容占位符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611846" y="1268086"/>
            <a:ext cx="3933508" cy="28918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0-#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5858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二、中国医学与中国文化关系</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2" y="893298"/>
            <a:ext cx="326517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阴阳五行与天人相应</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养生以不伤为本形神一体   。</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“恬淡虚无”“真气从之，精神内守”。</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志闲而少欲，心安而不惧。</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外不劳形于事，内无思想之患 。</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得神则昌，失神则亡。</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辅以吐纳、导引、运动、丹药。</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并强调“精、气、神”为长寿之“三宝”。</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4"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76775" y="1093475"/>
            <a:ext cx="3425968" cy="275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0-#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5858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二、中国医学与中国文化关系</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1274298"/>
            <a:ext cx="2896869" cy="236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医古籍即是蕴藏、保存、传播中国传统文化重要载体之一，它记载了祖国医学深厚的理论体系，历朝历代医学家防病治病的临床经验和方药研究成果。这些典籍千百年来穿越时空、历尽沧桑、存留至今，显示了其强大的生命力和丰厚的文化内涵。</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67" y="990600"/>
            <a:ext cx="3088928" cy="192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2217" y="3110761"/>
            <a:ext cx="3330575" cy="163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fill="hold"/>
                                        <p:tgtEl>
                                          <p:spTgt spid="59"/>
                                        </p:tgtEl>
                                        <p:attrNameLst>
                                          <p:attrName>ppt_x</p:attrName>
                                        </p:attrNameLst>
                                      </p:cBhvr>
                                      <p:tavLst>
                                        <p:tav tm="0">
                                          <p:val>
                                            <p:strVal val="0-#ppt_w/2"/>
                                          </p:val>
                                        </p:tav>
                                        <p:tav tm="100000">
                                          <p:val>
                                            <p:strVal val="#ppt_x"/>
                                          </p:val>
                                        </p:tav>
                                      </p:tavLst>
                                    </p:anim>
                                    <p:anim calcmode="lin" valueType="num">
                                      <p:cBhvr additive="base">
                                        <p:cTn id="1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45858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二、中国医学与中国文化关系</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1274298"/>
            <a:ext cx="3489613" cy="236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sz="1600" kern="0" noProof="0">
                <a:ln>
                  <a:noFill/>
                </a:ln>
                <a:effectLst/>
                <a:uLnTx/>
                <a:uFillTx/>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长沙马王堆三号汉墓（公元前</a:t>
            </a:r>
            <a:r>
              <a:rPr lang="en-US" altLang="zh-CN" sz="1600" kern="0">
                <a:latin typeface="方正古隶简体" panose="03000509000000000000" charset="-122"/>
                <a:ea typeface="方正古隶简体" panose="03000509000000000000" charset="-122"/>
                <a:sym typeface="+mn-ea"/>
              </a:rPr>
              <a:t>168</a:t>
            </a:r>
            <a:r>
              <a:rPr lang="zh-CN" altLang="en-US" sz="1600" kern="0">
                <a:latin typeface="方正古隶简体" panose="03000509000000000000" charset="-122"/>
                <a:ea typeface="方正古隶简体" panose="03000509000000000000" charset="-122"/>
                <a:sym typeface="+mn-ea"/>
              </a:rPr>
              <a:t>年）出土</a:t>
            </a:r>
            <a:r>
              <a:rPr lang="en-US" altLang="zh-CN" sz="1600" kern="0">
                <a:latin typeface="方正古隶简体" panose="03000509000000000000" charset="-122"/>
                <a:ea typeface="方正古隶简体" panose="03000509000000000000" charset="-122"/>
                <a:sym typeface="+mn-ea"/>
              </a:rPr>
              <a:t>10</a:t>
            </a:r>
            <a:r>
              <a:rPr lang="zh-CN" altLang="en-US" sz="1600" kern="0">
                <a:latin typeface="方正古隶简体" panose="03000509000000000000" charset="-122"/>
                <a:ea typeface="方正古隶简体" panose="03000509000000000000" charset="-122"/>
                <a:sym typeface="+mn-ea"/>
              </a:rPr>
              <a:t>多种帛书中即有</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导引图</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却谷食气</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养生方</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等先秦作品，早于</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清代有署名为敬慎山房主人的</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导引图</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a:t>
            </a:r>
            <a:r>
              <a:rPr lang="en-US" altLang="zh-CN" sz="1600" kern="0">
                <a:latin typeface="方正古隶简体" panose="03000509000000000000" charset="-122"/>
                <a:ea typeface="方正古隶简体" panose="03000509000000000000" charset="-122"/>
                <a:sym typeface="+mn-ea"/>
              </a:rPr>
              <a:t>24</a:t>
            </a:r>
            <a:r>
              <a:rPr lang="zh-CN" altLang="en-US" sz="1600" kern="0">
                <a:latin typeface="方正古隶简体" panose="03000509000000000000" charset="-122"/>
                <a:ea typeface="方正古隶简体" panose="03000509000000000000" charset="-122"/>
                <a:sym typeface="+mn-ea"/>
              </a:rPr>
              <a:t>幅导引修炼彩绘图。 </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13350" y="790575"/>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2" name="内容占位符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033645" y="1029430"/>
            <a:ext cx="2784475" cy="1389664"/>
          </a:xfrm>
          <a:prstGeom prst="rect">
            <a:avLst/>
          </a:prstGeom>
        </p:spPr>
      </p:pic>
      <p:pic>
        <p:nvPicPr>
          <p:cNvPr id="13" name="图片 4"/>
          <p:cNvPicPr>
            <a:picLocks noChangeAspect="1"/>
          </p:cNvPicPr>
          <p:nvPr/>
        </p:nvPicPr>
        <p:blipFill rotWithShape="1">
          <a:blip r:embed="rId6" cstate="print">
            <a:extLst>
              <a:ext uri="{28A0092B-C50C-407E-A947-70E740481C1C}">
                <a14:useLocalDpi xmlns:a14="http://schemas.microsoft.com/office/drawing/2010/main" val="0"/>
              </a:ext>
            </a:extLst>
          </a:blip>
          <a:srcRect b="5167"/>
          <a:stretch>
            <a:fillRect/>
          </a:stretch>
        </p:blipFill>
        <p:spPr bwMode="auto">
          <a:xfrm>
            <a:off x="5033645" y="2419094"/>
            <a:ext cx="1280550" cy="193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5"/>
          <p:cNvPicPr>
            <a:picLocks noChangeAspect="1"/>
          </p:cNvPicPr>
          <p:nvPr/>
        </p:nvPicPr>
        <p:blipFill rotWithShape="1">
          <a:blip r:embed="rId7" cstate="print">
            <a:extLst>
              <a:ext uri="{28A0092B-C50C-407E-A947-70E740481C1C}">
                <a14:useLocalDpi xmlns:a14="http://schemas.microsoft.com/office/drawing/2010/main" val="0"/>
              </a:ext>
            </a:extLst>
          </a:blip>
          <a:srcRect b="5167"/>
          <a:stretch>
            <a:fillRect/>
          </a:stretch>
        </p:blipFill>
        <p:spPr bwMode="auto">
          <a:xfrm>
            <a:off x="6550953" y="2419095"/>
            <a:ext cx="1267167" cy="193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0-#ppt_w/2"/>
                                          </p:val>
                                        </p:tav>
                                        <p:tav tm="100000">
                                          <p:val>
                                            <p:strVal val="#ppt_x"/>
                                          </p:val>
                                        </p:tav>
                                      </p:tavLst>
                                    </p:anim>
                                    <p:anim calcmode="lin" valueType="num">
                                      <p:cBhvr additive="base">
                                        <p:cTn id="23"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53836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三、中国医学对世界科技进步的贡献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1137921"/>
            <a:ext cx="6783069"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中国医学自成体系</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与西医相得益彰。在中医疗法中</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针灸疗法独具特色</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秦汉以后</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传到了亚欧各地。至今</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针灸治疗术不仅仍为欧、亚许多国家采用</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深受各国人民欢迎</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而且其治疗原理在现代科学中还是人们探讨的课题之一。</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94638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5"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2005" b="6445"/>
          <a:stretch>
            <a:fillRect/>
          </a:stretch>
        </p:blipFill>
        <p:spPr bwMode="auto">
          <a:xfrm>
            <a:off x="1207771" y="2488605"/>
            <a:ext cx="2513965" cy="207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3705" y="2488604"/>
            <a:ext cx="3115839" cy="207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29452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三、中国医学对世界科技进步的贡献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1137921"/>
            <a:ext cx="2187759" cy="265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长期被欧洲医学界奉为权威的</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医典</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其作者阿拉伯医学家阿维森纳在著书时就采用了许多中国医药学知识。书中的许多脉象是采自</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脉经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的资料</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这对阿拉伯诊断学的发展有一定影响。</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94638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5839" y="1123068"/>
            <a:ext cx="2233612"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12754"/>
          <a:stretch>
            <a:fillRect/>
          </a:stretch>
        </p:blipFill>
        <p:spPr bwMode="auto">
          <a:xfrm>
            <a:off x="3448236" y="1123068"/>
            <a:ext cx="2606332" cy="1670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8235" y="2793365"/>
            <a:ext cx="485121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0-#ppt_w/2"/>
                                          </p:val>
                                        </p:tav>
                                        <p:tav tm="100000">
                                          <p:val>
                                            <p:strVal val="#ppt_x"/>
                                          </p:val>
                                        </p:tav>
                                      </p:tavLst>
                                    </p:anim>
                                    <p:anim calcmode="lin" valueType="num">
                                      <p:cBhvr additive="base">
                                        <p:cTn id="23"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3935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三、中国医学对世界科技进步的贡献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35" name="组合 34"/>
          <p:cNvGrpSpPr/>
          <p:nvPr/>
        </p:nvGrpSpPr>
        <p:grpSpPr>
          <a:xfrm>
            <a:off x="737526" y="965188"/>
            <a:ext cx="7561823" cy="3766752"/>
            <a:chOff x="982640" y="1286614"/>
            <a:chExt cx="10081118" cy="5023499"/>
          </a:xfrm>
        </p:grpSpPr>
        <p:sp>
          <p:nvSpPr>
            <p:cNvPr id="36" name="圆角矩形 35"/>
            <p:cNvSpPr/>
            <p:nvPr/>
          </p:nvSpPr>
          <p:spPr>
            <a:xfrm rot="16200000">
              <a:off x="3563539" y="-1190106"/>
              <a:ext cx="5023499" cy="9976939"/>
            </a:xfrm>
            <a:prstGeom prst="roundRect">
              <a:avLst>
                <a:gd name="adj" fmla="val 4670"/>
              </a:avLst>
            </a:prstGeom>
            <a:gradFill flip="none" rotWithShape="1">
              <a:gsLst>
                <a:gs pos="0">
                  <a:schemeClr val="bg1">
                    <a:lumMod val="50000"/>
                  </a:schemeClr>
                </a:gs>
                <a:gs pos="100000">
                  <a:schemeClr val="tx1">
                    <a:lumMod val="75000"/>
                    <a:lumOff val="25000"/>
                  </a:schemeClr>
                </a:gs>
              </a:gsLst>
              <a:lin ang="8100000" scaled="0"/>
              <a:tileRect/>
            </a:gradFill>
            <a:ln w="22225">
              <a:gradFill flip="none" rotWithShape="1">
                <a:gsLst>
                  <a:gs pos="0">
                    <a:schemeClr val="bg1">
                      <a:lumMod val="65000"/>
                    </a:schemeClr>
                  </a:gs>
                  <a:gs pos="100000">
                    <a:schemeClr val="tx1">
                      <a:lumMod val="85000"/>
                      <a:lumOff val="15000"/>
                    </a:schemeClr>
                  </a:gs>
                </a:gsLst>
                <a:lin ang="8100000" scaled="0"/>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7" name="圆角矩形 36"/>
            <p:cNvSpPr/>
            <p:nvPr/>
          </p:nvSpPr>
          <p:spPr>
            <a:xfrm rot="16200000">
              <a:off x="3788070" y="-980490"/>
              <a:ext cx="4628185" cy="9557712"/>
            </a:xfrm>
            <a:prstGeom prst="roundRect">
              <a:avLst>
                <a:gd name="adj" fmla="val 0"/>
              </a:avLst>
            </a:prstGeom>
            <a:solidFill>
              <a:schemeClr val="bg1">
                <a:lumMod val="95000"/>
              </a:schemeClr>
            </a:soli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38" name="组合 37"/>
            <p:cNvGrpSpPr/>
            <p:nvPr/>
          </p:nvGrpSpPr>
          <p:grpSpPr>
            <a:xfrm>
              <a:off x="982640" y="1596963"/>
              <a:ext cx="751226" cy="4402810"/>
              <a:chOff x="982640" y="1596963"/>
              <a:chExt cx="751226" cy="4402810"/>
            </a:xfrm>
          </p:grpSpPr>
          <p:grpSp>
            <p:nvGrpSpPr>
              <p:cNvPr id="49" name="组合 48"/>
              <p:cNvGrpSpPr/>
              <p:nvPr/>
            </p:nvGrpSpPr>
            <p:grpSpPr>
              <a:xfrm rot="16200000">
                <a:off x="-615716" y="3650191"/>
                <a:ext cx="4402810" cy="296354"/>
                <a:chOff x="2149635" y="1165383"/>
                <a:chExt cx="3485831" cy="234634"/>
              </a:xfrm>
            </p:grpSpPr>
            <p:grpSp>
              <p:nvGrpSpPr>
                <p:cNvPr id="50" name="组合 49"/>
                <p:cNvGrpSpPr/>
                <p:nvPr/>
              </p:nvGrpSpPr>
              <p:grpSpPr>
                <a:xfrm>
                  <a:off x="2149635" y="1165385"/>
                  <a:ext cx="234632" cy="234632"/>
                  <a:chOff x="2483014" y="1114427"/>
                  <a:chExt cx="209550" cy="209550"/>
                </a:xfrm>
              </p:grpSpPr>
              <p:sp>
                <p:nvSpPr>
                  <p:cNvPr id="71" name="椭圆 70"/>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2" name="椭圆 71"/>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51" name="组合 50"/>
                <p:cNvGrpSpPr/>
                <p:nvPr/>
              </p:nvGrpSpPr>
              <p:grpSpPr>
                <a:xfrm>
                  <a:off x="2510880" y="1165385"/>
                  <a:ext cx="234632" cy="234632"/>
                  <a:chOff x="2483014" y="1114427"/>
                  <a:chExt cx="209550" cy="209550"/>
                </a:xfrm>
              </p:grpSpPr>
              <p:sp>
                <p:nvSpPr>
                  <p:cNvPr id="69" name="椭圆 68"/>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0" name="椭圆 69"/>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52" name="组合 51"/>
                <p:cNvGrpSpPr/>
                <p:nvPr/>
              </p:nvGrpSpPr>
              <p:grpSpPr>
                <a:xfrm>
                  <a:off x="2872124" y="1165385"/>
                  <a:ext cx="234632" cy="234632"/>
                  <a:chOff x="2483014" y="1114427"/>
                  <a:chExt cx="209550" cy="209550"/>
                </a:xfrm>
              </p:grpSpPr>
              <p:sp>
                <p:nvSpPr>
                  <p:cNvPr id="67" name="椭圆 66"/>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68" name="椭圆 67"/>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53" name="组合 52"/>
                <p:cNvGrpSpPr/>
                <p:nvPr/>
              </p:nvGrpSpPr>
              <p:grpSpPr>
                <a:xfrm>
                  <a:off x="3233369" y="1165385"/>
                  <a:ext cx="234632" cy="234632"/>
                  <a:chOff x="2483014" y="1114427"/>
                  <a:chExt cx="209550" cy="209550"/>
                </a:xfrm>
              </p:grpSpPr>
              <p:sp>
                <p:nvSpPr>
                  <p:cNvPr id="65" name="椭圆 64"/>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66" name="椭圆 65"/>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54" name="组合 53"/>
                <p:cNvGrpSpPr/>
                <p:nvPr/>
              </p:nvGrpSpPr>
              <p:grpSpPr>
                <a:xfrm>
                  <a:off x="3594615" y="1165383"/>
                  <a:ext cx="234632" cy="234632"/>
                  <a:chOff x="2483014" y="1114427"/>
                  <a:chExt cx="209550" cy="209550"/>
                </a:xfrm>
              </p:grpSpPr>
              <p:sp>
                <p:nvSpPr>
                  <p:cNvPr id="63" name="椭圆 62"/>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64" name="椭圆 63"/>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55" name="组合 54"/>
                <p:cNvGrpSpPr/>
                <p:nvPr/>
              </p:nvGrpSpPr>
              <p:grpSpPr>
                <a:xfrm>
                  <a:off x="3955858" y="1165384"/>
                  <a:ext cx="234632" cy="234632"/>
                  <a:chOff x="2483014" y="1114427"/>
                  <a:chExt cx="209550" cy="209550"/>
                </a:xfrm>
              </p:grpSpPr>
              <p:sp>
                <p:nvSpPr>
                  <p:cNvPr id="61" name="椭圆 60"/>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62" name="椭圆 61"/>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56" name="组合 55"/>
                <p:cNvGrpSpPr/>
                <p:nvPr/>
              </p:nvGrpSpPr>
              <p:grpSpPr>
                <a:xfrm>
                  <a:off x="4317103" y="1165384"/>
                  <a:ext cx="234632" cy="234632"/>
                  <a:chOff x="2483014" y="1114427"/>
                  <a:chExt cx="209550" cy="209550"/>
                </a:xfrm>
              </p:grpSpPr>
              <p:sp>
                <p:nvSpPr>
                  <p:cNvPr id="59" name="椭圆 58"/>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60" name="椭圆 59"/>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57" name="组合 56"/>
                <p:cNvGrpSpPr/>
                <p:nvPr/>
              </p:nvGrpSpPr>
              <p:grpSpPr>
                <a:xfrm>
                  <a:off x="4678347" y="1165384"/>
                  <a:ext cx="234632" cy="234632"/>
                  <a:chOff x="2483014" y="1114427"/>
                  <a:chExt cx="209550" cy="209550"/>
                </a:xfrm>
              </p:grpSpPr>
              <p:sp>
                <p:nvSpPr>
                  <p:cNvPr id="58" name="椭圆 57"/>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3" name="椭圆 72"/>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74" name="组合 73"/>
                <p:cNvGrpSpPr/>
                <p:nvPr/>
              </p:nvGrpSpPr>
              <p:grpSpPr>
                <a:xfrm>
                  <a:off x="5039590" y="1165384"/>
                  <a:ext cx="234632" cy="234632"/>
                  <a:chOff x="2483014" y="1114427"/>
                  <a:chExt cx="209550" cy="209550"/>
                </a:xfrm>
              </p:grpSpPr>
              <p:sp>
                <p:nvSpPr>
                  <p:cNvPr id="75" name="椭圆 74"/>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6" name="椭圆 75"/>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77" name="组合 76"/>
                <p:cNvGrpSpPr/>
                <p:nvPr/>
              </p:nvGrpSpPr>
              <p:grpSpPr>
                <a:xfrm>
                  <a:off x="5400834" y="1165384"/>
                  <a:ext cx="234632" cy="234632"/>
                  <a:chOff x="2483014" y="1114427"/>
                  <a:chExt cx="209550" cy="209550"/>
                </a:xfrm>
              </p:grpSpPr>
              <p:sp>
                <p:nvSpPr>
                  <p:cNvPr id="78" name="椭圆 77"/>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9" name="椭圆 78"/>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grpSp>
            <p:nvGrpSpPr>
              <p:cNvPr id="80" name="组合 79"/>
              <p:cNvGrpSpPr/>
              <p:nvPr/>
            </p:nvGrpSpPr>
            <p:grpSpPr>
              <a:xfrm rot="16200000">
                <a:off x="1229146" y="5557333"/>
                <a:ext cx="119575" cy="612586"/>
                <a:chOff x="2244455" y="772894"/>
                <a:chExt cx="94658" cy="485003"/>
              </a:xfrm>
            </p:grpSpPr>
            <p:sp>
              <p:nvSpPr>
                <p:cNvPr id="81" name="圆角矩形 80"/>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82" name="圆角矩形 8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3" name="组合 82"/>
              <p:cNvGrpSpPr/>
              <p:nvPr/>
            </p:nvGrpSpPr>
            <p:grpSpPr>
              <a:xfrm rot="16200000">
                <a:off x="1229146" y="5099277"/>
                <a:ext cx="119575" cy="612586"/>
                <a:chOff x="2244455" y="772894"/>
                <a:chExt cx="94658" cy="485003"/>
              </a:xfrm>
            </p:grpSpPr>
            <p:sp>
              <p:nvSpPr>
                <p:cNvPr id="84" name="圆角矩形 83"/>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85" name="圆角矩形 8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6" name="组合 85"/>
              <p:cNvGrpSpPr/>
              <p:nvPr/>
            </p:nvGrpSpPr>
            <p:grpSpPr>
              <a:xfrm rot="16200000">
                <a:off x="1229146" y="4641222"/>
                <a:ext cx="119575" cy="612586"/>
                <a:chOff x="2244455" y="772894"/>
                <a:chExt cx="94658" cy="485003"/>
              </a:xfrm>
            </p:grpSpPr>
            <p:sp>
              <p:nvSpPr>
                <p:cNvPr id="87" name="圆角矩形 86"/>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88" name="圆角矩形 8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9" name="组合 88"/>
              <p:cNvGrpSpPr/>
              <p:nvPr/>
            </p:nvGrpSpPr>
            <p:grpSpPr>
              <a:xfrm rot="16200000">
                <a:off x="1229146" y="4183167"/>
                <a:ext cx="119575" cy="612586"/>
                <a:chOff x="2244455" y="772894"/>
                <a:chExt cx="94658" cy="485003"/>
              </a:xfrm>
            </p:grpSpPr>
            <p:sp>
              <p:nvSpPr>
                <p:cNvPr id="90" name="圆角矩形 89"/>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91" name="圆角矩形 9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92" name="组合 91"/>
              <p:cNvGrpSpPr/>
              <p:nvPr/>
            </p:nvGrpSpPr>
            <p:grpSpPr>
              <a:xfrm rot="16200000">
                <a:off x="1229146" y="3725113"/>
                <a:ext cx="119575" cy="612586"/>
                <a:chOff x="2244455" y="772894"/>
                <a:chExt cx="94658" cy="485003"/>
              </a:xfrm>
            </p:grpSpPr>
            <p:sp>
              <p:nvSpPr>
                <p:cNvPr id="93" name="圆角矩形 92"/>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94" name="圆角矩形 9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95" name="组合 94"/>
              <p:cNvGrpSpPr/>
              <p:nvPr/>
            </p:nvGrpSpPr>
            <p:grpSpPr>
              <a:xfrm rot="16200000">
                <a:off x="1229146" y="3267055"/>
                <a:ext cx="119575" cy="612586"/>
                <a:chOff x="2244455" y="772894"/>
                <a:chExt cx="94658" cy="485003"/>
              </a:xfrm>
            </p:grpSpPr>
            <p:sp>
              <p:nvSpPr>
                <p:cNvPr id="96" name="圆角矩形 95"/>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97" name="圆角矩形 96"/>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98" name="组合 97"/>
              <p:cNvGrpSpPr/>
              <p:nvPr/>
            </p:nvGrpSpPr>
            <p:grpSpPr>
              <a:xfrm rot="16200000">
                <a:off x="1229145" y="2808999"/>
                <a:ext cx="119575" cy="612586"/>
                <a:chOff x="2244455" y="772894"/>
                <a:chExt cx="94658" cy="485003"/>
              </a:xfrm>
            </p:grpSpPr>
            <p:sp>
              <p:nvSpPr>
                <p:cNvPr id="99" name="圆角矩形 98"/>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0" name="圆角矩形 9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101" name="组合 100"/>
              <p:cNvGrpSpPr/>
              <p:nvPr/>
            </p:nvGrpSpPr>
            <p:grpSpPr>
              <a:xfrm rot="16200000">
                <a:off x="1229146" y="2350946"/>
                <a:ext cx="119575" cy="612586"/>
                <a:chOff x="2244455" y="772894"/>
                <a:chExt cx="94658" cy="485003"/>
              </a:xfrm>
            </p:grpSpPr>
            <p:sp>
              <p:nvSpPr>
                <p:cNvPr id="102" name="圆角矩形 101"/>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3" name="圆角矩形 10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104" name="组合 103"/>
              <p:cNvGrpSpPr/>
              <p:nvPr/>
            </p:nvGrpSpPr>
            <p:grpSpPr>
              <a:xfrm rot="16200000">
                <a:off x="1229146" y="1892893"/>
                <a:ext cx="119575" cy="612586"/>
                <a:chOff x="2244455" y="772894"/>
                <a:chExt cx="94658" cy="485003"/>
              </a:xfrm>
            </p:grpSpPr>
            <p:sp>
              <p:nvSpPr>
                <p:cNvPr id="105" name="圆角矩形 104"/>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6" name="圆角矩形 10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107" name="组合 106"/>
              <p:cNvGrpSpPr/>
              <p:nvPr/>
            </p:nvGrpSpPr>
            <p:grpSpPr>
              <a:xfrm rot="16200000">
                <a:off x="1229146" y="1434840"/>
                <a:ext cx="119575" cy="612586"/>
                <a:chOff x="2244455" y="772894"/>
                <a:chExt cx="94658" cy="485003"/>
              </a:xfrm>
            </p:grpSpPr>
            <p:sp>
              <p:nvSpPr>
                <p:cNvPr id="108" name="圆角矩形 107"/>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9" name="圆角矩形 10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grpSp>
      <p:cxnSp>
        <p:nvCxnSpPr>
          <p:cNvPr id="110" name="直接连接符 109"/>
          <p:cNvCxnSpPr/>
          <p:nvPr/>
        </p:nvCxnSpPr>
        <p:spPr>
          <a:xfrm>
            <a:off x="3762254" y="1113398"/>
            <a:ext cx="0" cy="3470336"/>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1" name="组合 110"/>
          <p:cNvGrpSpPr/>
          <p:nvPr/>
        </p:nvGrpSpPr>
        <p:grpSpPr>
          <a:xfrm>
            <a:off x="7867245" y="1113398"/>
            <a:ext cx="142894" cy="3470336"/>
            <a:chOff x="10487694" y="1484274"/>
            <a:chExt cx="190500" cy="4628185"/>
          </a:xfrm>
        </p:grpSpPr>
        <p:sp>
          <p:nvSpPr>
            <p:cNvPr id="112" name="矩形 111"/>
            <p:cNvSpPr/>
            <p:nvPr/>
          </p:nvSpPr>
          <p:spPr>
            <a:xfrm>
              <a:off x="10487694" y="1484274"/>
              <a:ext cx="190500" cy="888448"/>
            </a:xfrm>
            <a:prstGeom prst="rect">
              <a:avLst/>
            </a:prstGeom>
            <a:solidFill>
              <a:srgbClr val="CE7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13" name="矩形 112"/>
            <p:cNvSpPr/>
            <p:nvPr/>
          </p:nvSpPr>
          <p:spPr>
            <a:xfrm>
              <a:off x="10487694" y="2372720"/>
              <a:ext cx="190500" cy="944033"/>
            </a:xfrm>
            <a:prstGeom prst="rect">
              <a:avLst/>
            </a:prstGeom>
            <a:solidFill>
              <a:srgbClr val="4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14" name="矩形 113"/>
            <p:cNvSpPr/>
            <p:nvPr/>
          </p:nvSpPr>
          <p:spPr>
            <a:xfrm>
              <a:off x="10487694" y="3314688"/>
              <a:ext cx="190500" cy="945150"/>
            </a:xfrm>
            <a:prstGeom prst="rect">
              <a:avLst/>
            </a:prstGeom>
            <a:solidFill>
              <a:srgbClr val="CE7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15" name="矩形 114"/>
            <p:cNvSpPr/>
            <p:nvPr/>
          </p:nvSpPr>
          <p:spPr>
            <a:xfrm>
              <a:off x="10487694" y="4258721"/>
              <a:ext cx="190500" cy="944033"/>
            </a:xfrm>
            <a:prstGeom prst="rect">
              <a:avLst/>
            </a:prstGeom>
            <a:solidFill>
              <a:srgbClr val="4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16" name="矩形 115"/>
            <p:cNvSpPr/>
            <p:nvPr/>
          </p:nvSpPr>
          <p:spPr>
            <a:xfrm>
              <a:off x="10487694" y="5202754"/>
              <a:ext cx="190500" cy="909705"/>
            </a:xfrm>
            <a:prstGeom prst="rect">
              <a:avLst/>
            </a:prstGeom>
            <a:solidFill>
              <a:srgbClr val="CE7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pic>
        <p:nvPicPr>
          <p:cNvPr id="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564" y="2914599"/>
            <a:ext cx="2009805" cy="1303997"/>
          </a:xfrm>
          <a:prstGeom prst="rect">
            <a:avLst/>
          </a:prstGeom>
          <a:blipFill rotWithShape="1">
            <a:blip r:embed="rId4"/>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图片 4"/>
          <p:cNvPicPr>
            <a:picLocks noChangeAspect="1"/>
          </p:cNvPicPr>
          <p:nvPr/>
        </p:nvPicPr>
        <p:blipFill rotWithShape="1">
          <a:blip r:embed="rId5" cstate="print">
            <a:extLst>
              <a:ext uri="{28A0092B-C50C-407E-A947-70E740481C1C}">
                <a14:useLocalDpi xmlns:a14="http://schemas.microsoft.com/office/drawing/2010/main" val="0"/>
              </a:ext>
            </a:extLst>
          </a:blip>
          <a:srcRect r="4394" b="12539"/>
          <a:stretch>
            <a:fillRect/>
          </a:stretch>
        </p:blipFill>
        <p:spPr bwMode="auto">
          <a:xfrm>
            <a:off x="1550565" y="1537851"/>
            <a:ext cx="2009808" cy="1203825"/>
          </a:xfrm>
          <a:prstGeom prst="rect">
            <a:avLst/>
          </a:prstGeom>
          <a:blipFill rotWithShape="1">
            <a:blip r:embed="rId4"/>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Rectangle 16"/>
          <p:cNvSpPr>
            <a:spLocks noChangeArrowheads="1"/>
          </p:cNvSpPr>
          <p:nvPr/>
        </p:nvSpPr>
        <p:spPr bwMode="auto">
          <a:xfrm>
            <a:off x="4128922" y="2153826"/>
            <a:ext cx="3385273"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书中还提及麻疹的预后和用水蛭吸毒等治疗方法。</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医典</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中也记有许多中国药物。此外</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阿拉伯人的吸入麻醉法也源于华佗的酒服麻沸散。</a:t>
            </a:r>
            <a:endParaRPr lang="zh-CN" altLang="en-US" sz="1600" kern="0">
              <a:latin typeface="方正古隶简体" panose="03000509000000000000" charset="-122"/>
              <a:ea typeface="方正古隶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advTm="1170">
        <p:checker dir="vert"/>
      </p:transition>
    </mc:Choice>
    <mc:Fallback>
      <p:transition advTm="1170">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6" presetClass="entr" presetSubtype="42"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barn(outHorizontal)">
                                      <p:cBhvr>
                                        <p:cTn id="13" dur="500"/>
                                        <p:tgtEl>
                                          <p:spTgt spid="110"/>
                                        </p:tgtEl>
                                      </p:cBhvr>
                                    </p:animEffect>
                                  </p:childTnLst>
                                </p:cTn>
                              </p:par>
                              <p:par>
                                <p:cTn id="14" presetID="2" presetClass="entr" presetSubtype="8" fill="hold" grpId="0" nodeType="withEffect">
                                  <p:stCondLst>
                                    <p:cond delay="0"/>
                                  </p:stCondLst>
                                  <p:childTnLst>
                                    <p:set>
                                      <p:cBhvr>
                                        <p:cTn id="15" dur="1" fill="hold">
                                          <p:stCondLst>
                                            <p:cond delay="0"/>
                                          </p:stCondLst>
                                        </p:cTn>
                                        <p:tgtEl>
                                          <p:spTgt spid="124"/>
                                        </p:tgtEl>
                                        <p:attrNameLst>
                                          <p:attrName>style.visibility</p:attrName>
                                        </p:attrNameLst>
                                      </p:cBhvr>
                                      <p:to>
                                        <p:strVal val="visible"/>
                                      </p:to>
                                    </p:set>
                                    <p:anim calcmode="lin" valueType="num">
                                      <p:cBhvr additive="base">
                                        <p:cTn id="16" dur="500" fill="hold"/>
                                        <p:tgtEl>
                                          <p:spTgt spid="124"/>
                                        </p:tgtEl>
                                        <p:attrNameLst>
                                          <p:attrName>ppt_x</p:attrName>
                                        </p:attrNameLst>
                                      </p:cBhvr>
                                      <p:tavLst>
                                        <p:tav tm="0">
                                          <p:val>
                                            <p:strVal val="0-#ppt_w/2"/>
                                          </p:val>
                                        </p:tav>
                                        <p:tav tm="100000">
                                          <p:val>
                                            <p:strVal val="#ppt_x"/>
                                          </p:val>
                                        </p:tav>
                                      </p:tavLst>
                                    </p:anim>
                                    <p:anim calcmode="lin" valueType="num">
                                      <p:cBhvr additive="base">
                                        <p:cTn id="17" dur="5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3"/>
                                        </p:tgtEl>
                                        <p:attrNameLst>
                                          <p:attrName>style.visibility</p:attrName>
                                        </p:attrNameLst>
                                      </p:cBhvr>
                                      <p:to>
                                        <p:strVal val="visible"/>
                                      </p:to>
                                    </p:set>
                                    <p:anim calcmode="lin" valueType="num">
                                      <p:cBhvr additive="base">
                                        <p:cTn id="22" dur="500" fill="hold"/>
                                        <p:tgtEl>
                                          <p:spTgt spid="123"/>
                                        </p:tgtEl>
                                        <p:attrNameLst>
                                          <p:attrName>ppt_x</p:attrName>
                                        </p:attrNameLst>
                                      </p:cBhvr>
                                      <p:tavLst>
                                        <p:tav tm="0">
                                          <p:val>
                                            <p:strVal val="0-#ppt_w/2"/>
                                          </p:val>
                                        </p:tav>
                                        <p:tav tm="100000">
                                          <p:val>
                                            <p:strVal val="#ppt_x"/>
                                          </p:val>
                                        </p:tav>
                                      </p:tavLst>
                                    </p:anim>
                                    <p:anim calcmode="lin" valueType="num">
                                      <p:cBhvr additive="base">
                                        <p:cTn id="23" dur="500" fill="hold"/>
                                        <p:tgtEl>
                                          <p:spTgt spid="12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122"/>
                                        </p:tgtEl>
                                        <p:attrNameLst>
                                          <p:attrName>style.visibility</p:attrName>
                                        </p:attrNameLst>
                                      </p:cBhvr>
                                      <p:to>
                                        <p:strVal val="visible"/>
                                      </p:to>
                                    </p:set>
                                    <p:anim calcmode="lin" valueType="num">
                                      <p:cBhvr additive="base">
                                        <p:cTn id="26" dur="500" fill="hold"/>
                                        <p:tgtEl>
                                          <p:spTgt spid="122"/>
                                        </p:tgtEl>
                                        <p:attrNameLst>
                                          <p:attrName>ppt_x</p:attrName>
                                        </p:attrNameLst>
                                      </p:cBhvr>
                                      <p:tavLst>
                                        <p:tav tm="0">
                                          <p:val>
                                            <p:strVal val="0-#ppt_w/2"/>
                                          </p:val>
                                        </p:tav>
                                        <p:tav tm="100000">
                                          <p:val>
                                            <p:strVal val="#ppt_x"/>
                                          </p:val>
                                        </p:tav>
                                      </p:tavLst>
                                    </p:anim>
                                    <p:anim calcmode="lin" valueType="num">
                                      <p:cBhvr additive="base">
                                        <p:cTn id="27" dur="50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2792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三、中国医学对世界科技进步的贡献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1137921"/>
            <a:ext cx="2386329" cy="325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世界人工免疫法的先驱</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中国人痘接种术预防天花法</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到</a:t>
            </a:r>
            <a:r>
              <a:rPr lang="en-US" altLang="zh-CN" sz="1600" kern="0">
                <a:latin typeface="方正古隶简体" panose="03000509000000000000" charset="-122"/>
                <a:ea typeface="方正古隶简体" panose="03000509000000000000" charset="-122"/>
                <a:sym typeface="+mn-ea"/>
              </a:rPr>
              <a:t>18</a:t>
            </a:r>
            <a:r>
              <a:rPr lang="zh-CN" altLang="en-US" sz="1600" kern="0">
                <a:latin typeface="方正古隶简体" panose="03000509000000000000" charset="-122"/>
                <a:ea typeface="方正古隶简体" panose="03000509000000000000" charset="-122"/>
                <a:sym typeface="+mn-ea"/>
              </a:rPr>
              <a:t>世纪中叶</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已传遍欧亚。当时的法国思想家伏尔泰说：“我听说一百年来中国人就有这种习惯</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这是被认为全世界最聪明最讲礼貌的一个民族的伟大先例和榜样。”由此可见</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我国的人痘接种法的影响。</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94638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12045" b="14438"/>
          <a:stretch>
            <a:fillRect/>
          </a:stretch>
        </p:blipFill>
        <p:spPr bwMode="auto">
          <a:xfrm>
            <a:off x="3651885" y="1964732"/>
            <a:ext cx="2513330" cy="162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760" y="1184276"/>
            <a:ext cx="190500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fill="hold"/>
                                        <p:tgtEl>
                                          <p:spTgt spid="59"/>
                                        </p:tgtEl>
                                        <p:attrNameLst>
                                          <p:attrName>ppt_x</p:attrName>
                                        </p:attrNameLst>
                                      </p:cBhvr>
                                      <p:tavLst>
                                        <p:tav tm="0">
                                          <p:val>
                                            <p:strVal val="0-#ppt_w/2"/>
                                          </p:val>
                                        </p:tav>
                                        <p:tav tm="100000">
                                          <p:val>
                                            <p:strVal val="#ppt_x"/>
                                          </p:val>
                                        </p:tav>
                                      </p:tavLst>
                                    </p:anim>
                                    <p:anim calcmode="lin" valueType="num">
                                      <p:cBhvr additive="base">
                                        <p:cTn id="1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2792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三、中国医学对世界科技进步的贡献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852171" y="993141"/>
            <a:ext cx="4885689" cy="354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明朝医药学家李时珍的</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它已被译成朝、日、英、德、法、俄、拉丁文等文字在世界各国流传，其中天然药物分类法（由低级到高级、由无机到有机、由简单到复杂）是当时世界上最科学，最详尽的分类法。这是我国药物学和生物学对世界的贡献。</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en-US" sz="1600" kern="0">
                <a:latin typeface="方正古隶简体" panose="03000509000000000000" charset="-122"/>
                <a:ea typeface="方正古隶简体" panose="03000509000000000000" charset="-122"/>
                <a:sym typeface="+mn-ea"/>
              </a:rPr>
              <a:t>          英国著名科学史家李约瑟在其</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中国科学技术史</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第一卷中，对李时珍及其</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作了这样的评价，“毫无疑问，明代最伟大的科学成就，是李时珍那部在本草书中登峰造极的著作</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本草纲目</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。李时珍作为科学家，达到了同伽里略、维萨里的科学活动隔绝的任何人所不能达到的最高水平。”</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94638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1"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54" r="8832" b="14839"/>
          <a:stretch>
            <a:fillRect/>
          </a:stretch>
        </p:blipFill>
        <p:spPr bwMode="auto">
          <a:xfrm>
            <a:off x="6010275" y="3163666"/>
            <a:ext cx="2087881" cy="106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8487"/>
          <a:stretch>
            <a:fillRect/>
          </a:stretch>
        </p:blipFill>
        <p:spPr bwMode="auto">
          <a:xfrm>
            <a:off x="6302058" y="1165860"/>
            <a:ext cx="1504315"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fill="hold"/>
                                        <p:tgtEl>
                                          <p:spTgt spid="59"/>
                                        </p:tgtEl>
                                        <p:attrNameLst>
                                          <p:attrName>ppt_x</p:attrName>
                                        </p:attrNameLst>
                                      </p:cBhvr>
                                      <p:tavLst>
                                        <p:tav tm="0">
                                          <p:val>
                                            <p:strVal val="0-#ppt_w/2"/>
                                          </p:val>
                                        </p:tav>
                                        <p:tav tm="100000">
                                          <p:val>
                                            <p:strVal val="#ppt_x"/>
                                          </p:val>
                                        </p:tav>
                                      </p:tavLst>
                                    </p:anim>
                                    <p:anim calcmode="lin" valueType="num">
                                      <p:cBhvr additive="base">
                                        <p:cTn id="1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106" name="Content Placeholder 2"/>
          <p:cNvSpPr txBox="1"/>
          <p:nvPr/>
        </p:nvSpPr>
        <p:spPr>
          <a:xfrm>
            <a:off x="574675" y="885825"/>
            <a:ext cx="7835900" cy="1902460"/>
          </a:xfrm>
          <a:prstGeom prst="rect">
            <a:avLst/>
          </a:prstGeom>
        </p:spPr>
        <p:txBody>
          <a:bodyPr vert="horz" lIns="72326" tIns="36163" rIns="72326" bIns="36163"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1800" noProof="0" dirty="0">
                <a:ln>
                  <a:noFill/>
                </a:ln>
                <a:effectLst/>
                <a:uLnTx/>
                <a:uFillTx/>
                <a:latin typeface="方正古隶简体" panose="03000509000000000000" charset="-122"/>
                <a:ea typeface="方正古隶简体" panose="03000509000000000000" charset="-122"/>
                <a:sym typeface="+mn-ea"/>
              </a:rPr>
              <a:t>         </a:t>
            </a:r>
            <a:r>
              <a:rPr lang="zh-CN" altLang="en-US" sz="1800" noProof="0" dirty="0">
                <a:ln>
                  <a:noFill/>
                </a:ln>
                <a:effectLst/>
                <a:uLnTx/>
                <a:uFillTx/>
                <a:latin typeface="方正古隶简体" panose="03000509000000000000" charset="-122"/>
                <a:ea typeface="方正古隶简体" panose="03000509000000000000" charset="-122"/>
                <a:sym typeface="+mn-ea"/>
              </a:rPr>
              <a:t>中国医学是我国古代科技宝藏中的一颗璀璨的明珠，它植根于丰厚的中华文化土壤之中，它以博大精深的医理，神验奇效的医术济世救人，传承数千载，至今仍屹立于世界医学之林，为捍卫人类健康做出卓越的贡献。 </a:t>
            </a:r>
            <a:endParaRPr kumimoji="0" lang="en-US" altLang="zh-CN" sz="1800" b="0" i="0" u="none" strike="noStrike" kern="1200" cap="none" spc="0" normalizeH="0" baseline="0" noProof="0" dirty="0">
              <a:ln>
                <a:noFill/>
              </a:ln>
              <a:solidFill>
                <a:schemeClr val="tx1"/>
              </a:solidFill>
              <a:effectLst/>
              <a:uLnTx/>
              <a:uFillTx/>
              <a:latin typeface="方正古隶简体" panose="03000509000000000000" charset="-122"/>
              <a:ea typeface="方正古隶简体" panose="03000509000000000000"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1800" noProof="0" dirty="0">
                <a:ln>
                  <a:noFill/>
                </a:ln>
                <a:effectLst/>
                <a:uLnTx/>
                <a:uFillTx/>
                <a:latin typeface="方正古隶简体" panose="03000509000000000000" charset="-122"/>
                <a:ea typeface="方正古隶简体" panose="03000509000000000000" charset="-122"/>
                <a:sym typeface="+mn-ea"/>
              </a:rPr>
              <a:t>         </a:t>
            </a:r>
            <a:r>
              <a:rPr lang="zh-CN" altLang="en-US" sz="1800" noProof="0" dirty="0">
                <a:ln>
                  <a:noFill/>
                </a:ln>
                <a:effectLst/>
                <a:uLnTx/>
                <a:uFillTx/>
                <a:latin typeface="方正古隶简体" panose="03000509000000000000" charset="-122"/>
                <a:ea typeface="方正古隶简体" panose="03000509000000000000" charset="-122"/>
                <a:sym typeface="+mn-ea"/>
              </a:rPr>
              <a:t>和被尘封在历史博物馆的其他辉煌文明不同，中医学基本上保持着整体原型，从</a:t>
            </a:r>
            <a:r>
              <a:rPr lang="en-US" altLang="zh-CN" sz="1800" noProof="0" dirty="0">
                <a:ln>
                  <a:noFill/>
                </a:ln>
                <a:effectLst/>
                <a:uLnTx/>
                <a:uFillTx/>
                <a:latin typeface="方正古隶简体" panose="03000509000000000000" charset="-122"/>
                <a:ea typeface="方正古隶简体" panose="03000509000000000000" charset="-122"/>
                <a:sym typeface="+mn-ea"/>
              </a:rPr>
              <a:t>2000</a:t>
            </a:r>
            <a:r>
              <a:rPr lang="zh-CN" altLang="en-US" sz="1800" noProof="0" dirty="0">
                <a:ln>
                  <a:noFill/>
                </a:ln>
                <a:effectLst/>
                <a:uLnTx/>
                <a:uFillTx/>
                <a:latin typeface="方正古隶简体" panose="03000509000000000000" charset="-122"/>
                <a:ea typeface="方正古隶简体" panose="03000509000000000000" charset="-122"/>
                <a:sym typeface="+mn-ea"/>
              </a:rPr>
              <a:t>多年前走到了今天。历史是公正而严酷的，它并不偏爱中医，能够如此，主要是由于中医学本身的科学性、强大的生命力和鲜活的实用价值。</a:t>
            </a:r>
            <a:r>
              <a:rPr lang="zh-CN" altLang="en-US" sz="600" noProof="0" dirty="0">
                <a:ln>
                  <a:noFill/>
                </a:ln>
                <a:effectLst/>
                <a:uLnTx/>
                <a:uFillTx/>
                <a:latin typeface="+mn-ea"/>
                <a:sym typeface="+mn-ea"/>
              </a:rPr>
              <a:t>　　</a:t>
            </a:r>
            <a:endParaRPr lang="zh-CN" altLang="en-US" sz="600" dirty="0">
              <a:solidFill>
                <a:schemeClr val="tx1"/>
              </a:solidFill>
              <a:latin typeface="微软雅黑" panose="020B0503020204020204" charset="-122"/>
              <a:ea typeface="微软雅黑" panose="020B0503020204020204" charset="-122"/>
              <a:cs typeface="+mn-ea"/>
              <a:sym typeface="Arial" panose="020B0604020202020204" pitchFamily="34" charset="0"/>
            </a:endParaRPr>
          </a:p>
        </p:txBody>
      </p:sp>
      <p:pic>
        <p:nvPicPr>
          <p:cNvPr id="12291" name="图片 2"/>
          <p:cNvPicPr>
            <a:picLocks noChangeAspect="1"/>
          </p:cNvPicPr>
          <p:nvPr/>
        </p:nvPicPr>
        <p:blipFill>
          <a:blip r:embed="rId3"/>
          <a:stretch>
            <a:fillRect/>
          </a:stretch>
        </p:blipFill>
        <p:spPr>
          <a:xfrm>
            <a:off x="851853" y="2849563"/>
            <a:ext cx="7273925" cy="206216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p:checker dir="vert"/>
      </p:transition>
    </mc:Choice>
    <mc:Fallback>
      <p:transition>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anim calcmode="lin" valueType="num">
                                      <p:cBhvr>
                                        <p:cTn id="8" dur="500" fill="hold"/>
                                        <p:tgtEl>
                                          <p:spTgt spid="106"/>
                                        </p:tgtEl>
                                        <p:attrNameLst>
                                          <p:attrName>ppt_x</p:attrName>
                                        </p:attrNameLst>
                                      </p:cBhvr>
                                      <p:tavLst>
                                        <p:tav tm="0">
                                          <p:val>
                                            <p:strVal val="#ppt_x"/>
                                          </p:val>
                                        </p:tav>
                                        <p:tav tm="100000">
                                          <p:val>
                                            <p:strVal val="#ppt_x"/>
                                          </p:val>
                                        </p:tav>
                                      </p:tavLst>
                                    </p:anim>
                                    <p:anim calcmode="lin" valueType="num">
                                      <p:cBhvr>
                                        <p:cTn id="9" dur="5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2792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三、中国医学对世界科技进步的贡献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666117" y="946388"/>
            <a:ext cx="3410583" cy="325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中国古代的科学技术还是近代西方科学技术发展的基础之一。中国古代的炼丹术传到西方转化成炼金术</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而中国的炼丹术和西方的炼金术共同积累了大量的原始化学知识</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中国古代的炼丹术也就成了近代化学的先驱。四大发明之一的火药就是源于炼丹术。</a:t>
            </a:r>
            <a:endParaRPr lang="en-US" altLang="zh-CN"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葛洪：东晋道教医学家。炼丹</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制药化学。撰</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肘后备急方</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抱朴子</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神仙传</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a:t>
            </a: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128166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3" name="Picture 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443"/>
          <a:stretch>
            <a:fillRect/>
          </a:stretch>
        </p:blipFill>
        <p:spPr bwMode="auto">
          <a:xfrm>
            <a:off x="6793932" y="1325880"/>
            <a:ext cx="196464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325880"/>
            <a:ext cx="2221931" cy="274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b="6822"/>
          <a:stretch>
            <a:fillRect/>
          </a:stretch>
        </p:blipFill>
        <p:spPr bwMode="auto">
          <a:xfrm>
            <a:off x="6793931" y="2621280"/>
            <a:ext cx="1964640" cy="143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0-#ppt_w/2"/>
                                          </p:val>
                                        </p:tav>
                                        <p:tav tm="100000">
                                          <p:val>
                                            <p:strVal val="#ppt_x"/>
                                          </p:val>
                                        </p:tav>
                                      </p:tavLst>
                                    </p:anim>
                                    <p:anim calcmode="lin" valueType="num">
                                      <p:cBhvr additive="base">
                                        <p:cTn id="23"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2792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三、中国医学对世界科技进步的贡献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666117" y="946388"/>
            <a:ext cx="4911723" cy="413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孙思邈（</a:t>
            </a:r>
            <a:r>
              <a:rPr lang="en-US" altLang="zh-CN" sz="1600" kern="0">
                <a:latin typeface="方正古隶简体" panose="03000509000000000000" charset="-122"/>
                <a:ea typeface="方正古隶简体" panose="03000509000000000000" charset="-122"/>
                <a:sym typeface="+mn-ea"/>
              </a:rPr>
              <a:t>541</a:t>
            </a:r>
            <a:r>
              <a:rPr lang="zh-CN" altLang="en-US" sz="1600" kern="0">
                <a:latin typeface="方正古隶简体" panose="03000509000000000000" charset="-122"/>
                <a:ea typeface="方正古隶简体" panose="03000509000000000000" charset="-122"/>
                <a:sym typeface="+mn-ea"/>
              </a:rPr>
              <a:t>年</a:t>
            </a:r>
            <a:r>
              <a:rPr lang="en-US" altLang="zh-CN" sz="1600" kern="0">
                <a:latin typeface="方正古隶简体" panose="03000509000000000000" charset="-122"/>
                <a:ea typeface="方正古隶简体" panose="03000509000000000000" charset="-122"/>
                <a:sym typeface="+mn-ea"/>
              </a:rPr>
              <a:t>—682</a:t>
            </a:r>
            <a:r>
              <a:rPr lang="zh-CN" altLang="en-US" sz="1600" kern="0">
                <a:latin typeface="方正古隶简体" panose="03000509000000000000" charset="-122"/>
                <a:ea typeface="方正古隶简体" panose="03000509000000000000" charset="-122"/>
                <a:sym typeface="+mn-ea"/>
              </a:rPr>
              <a:t>年），京兆华原（今陕西省铜川市耀州区）人，唐代医药学家、道士，养生学家，被后人尊称为“药王”。他毕生研读</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黄帝内经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伤寒杂病论</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神农本草经</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等古代医书，并亲自采集草药，研究药物学。同时广泛收集民间流传的药方，积累了宝贵的临床经验。经过临床实践验证，撰成了伟大的医学著作</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千金方</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zh-CN" altLang="zh-CN" sz="1600" kern="0">
                <a:latin typeface="方正古隶简体" panose="03000509000000000000" charset="-122"/>
                <a:ea typeface="方正古隶简体" panose="03000509000000000000" charset="-122"/>
                <a:sym typeface="+mn-ea"/>
              </a:rPr>
              <a:t>◇</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千金方</a:t>
            </a:r>
            <a:r>
              <a:rPr lang="en-US" altLang="zh-CN" sz="1600" kern="0">
                <a:latin typeface="方正古隶简体" panose="03000509000000000000" charset="-122"/>
                <a:ea typeface="方正古隶简体" panose="03000509000000000000" charset="-122"/>
                <a:sym typeface="+mn-ea"/>
              </a:rPr>
              <a:t>》</a:t>
            </a:r>
            <a:r>
              <a:rPr lang="zh-CN" altLang="en-US" sz="1600" kern="0">
                <a:latin typeface="方正古隶简体" panose="03000509000000000000" charset="-122"/>
                <a:ea typeface="方正古隶简体" panose="03000509000000000000" charset="-122"/>
                <a:sym typeface="+mn-ea"/>
              </a:rPr>
              <a:t>中收载了大量验方，完整论述中医医德标准，并创立“阿是穴”。以及最早使用动物肝（富含</a:t>
            </a:r>
            <a:r>
              <a:rPr lang="en-US" altLang="zh-CN" sz="1600" kern="0">
                <a:latin typeface="方正古隶简体" panose="03000509000000000000" charset="-122"/>
                <a:ea typeface="方正古隶简体" panose="03000509000000000000" charset="-122"/>
                <a:sym typeface="+mn-ea"/>
              </a:rPr>
              <a:t>VA</a:t>
            </a:r>
            <a:r>
              <a:rPr lang="zh-CN" altLang="en-US" sz="1600" kern="0">
                <a:latin typeface="方正古隶简体" panose="03000509000000000000" charset="-122"/>
                <a:ea typeface="方正古隶简体" panose="03000509000000000000" charset="-122"/>
                <a:sym typeface="+mn-ea"/>
              </a:rPr>
              <a:t>）治眼病；首创以砷剂（雄黄等）治疗疟疾病，比英国人用砒霜制成的孚勒氏早一千年；首用羊餍（羊甲状腺）治疗甲状腺肿；第一个发明导尿术。</a:t>
            </a:r>
            <a:endParaRPr lang="zh-CN" altLang="en-US" sz="1600"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lang="zh-CN" altLang="en-US" sz="16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128166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2" name="内容占位符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141721" y="1137921"/>
            <a:ext cx="2278380" cy="1512466"/>
          </a:xfrm>
          <a:prstGeom prst="rect">
            <a:avLst/>
          </a:prstGeom>
        </p:spPr>
      </p:pic>
      <p:pic>
        <p:nvPicPr>
          <p:cNvPr id="1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1721" y="2661143"/>
            <a:ext cx="2278380" cy="1635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fill="hold"/>
                                        <p:tgtEl>
                                          <p:spTgt spid="59"/>
                                        </p:tgtEl>
                                        <p:attrNameLst>
                                          <p:attrName>ppt_x</p:attrName>
                                        </p:attrNameLst>
                                      </p:cBhvr>
                                      <p:tavLst>
                                        <p:tav tm="0">
                                          <p:val>
                                            <p:strVal val="0-#ppt_w/2"/>
                                          </p:val>
                                        </p:tav>
                                        <p:tav tm="100000">
                                          <p:val>
                                            <p:strVal val="#ppt_x"/>
                                          </p:val>
                                        </p:tav>
                                      </p:tavLst>
                                    </p:anim>
                                    <p:anim calcmode="lin" valueType="num">
                                      <p:cBhvr additive="base">
                                        <p:cTn id="1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2792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三、中国医学对世界科技进步的贡献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666117" y="2474116"/>
            <a:ext cx="4283074" cy="206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400" kern="0">
                <a:latin typeface="方正古隶简体" panose="03000509000000000000" charset="-122"/>
                <a:ea typeface="方正古隶简体" panose="03000509000000000000" charset="-122"/>
                <a:sym typeface="+mn-ea"/>
              </a:rPr>
              <a:t>         中国中医科学院屠呦呦研究员是第一位获得诺贝尔科学奖项的中国本土科学家、第一位获得诺贝尔生理医学奖的华人科学家。是中国医学界迄今为止获得的最高奖项，也是中医药成果获得的最高奖项。屠呦呦说，青蒿素是传统中医药送给世界人民的礼物，对防治疟疾等传染性疾病、维护世界人民健康具有重要意义。青蒿素的发现是集体发掘中药的成功范例，由此获奖是中国科学事业、中医中药走向世界的一个荣誉。</a:t>
            </a:r>
            <a:endParaRPr lang="zh-CN" altLang="en-US" sz="1400"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128166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316" y="802442"/>
            <a:ext cx="2242185" cy="15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1355" y="1039266"/>
            <a:ext cx="2945864" cy="3284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0-#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2792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三、中国医学对世界科技进步的贡献</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4237926" y="3609037"/>
            <a:ext cx="740746" cy="352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2000" b="1" kern="0">
                <a:solidFill>
                  <a:srgbClr val="C00000"/>
                </a:solidFill>
                <a:latin typeface="方正古隶简体" panose="03000509000000000000" charset="-122"/>
                <a:ea typeface="方正古隶简体" panose="03000509000000000000" charset="-122"/>
                <a:sym typeface="+mn-ea"/>
              </a:rPr>
              <a:t>提取</a:t>
            </a:r>
            <a:endParaRPr lang="zh-CN" altLang="en-US" sz="2000" b="1" kern="0">
              <a:solidFill>
                <a:srgbClr val="C00000"/>
              </a:solidFill>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128166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pic>
        <p:nvPicPr>
          <p:cNvPr id="12" name="Picture 5" descr="0300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65844" y="1226843"/>
            <a:ext cx="2057681" cy="33388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6" descr="200612191914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3001" y="1226843"/>
            <a:ext cx="2017209" cy="3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1_200812021908151"/>
          <p:cNvPicPr>
            <a:picLocks noChangeAspect="1" noChangeArrowheads="1"/>
          </p:cNvPicPr>
          <p:nvPr/>
        </p:nvPicPr>
        <p:blipFill>
          <a:blip r:embed="rId7">
            <a:extLst>
              <a:ext uri="{28A0092B-C50C-407E-A947-70E740481C1C}">
                <a14:useLocalDpi xmlns:a14="http://schemas.microsoft.com/office/drawing/2010/main" val="0"/>
              </a:ext>
            </a:extLst>
          </a:blip>
          <a:srcRect l="13333" r="13333"/>
          <a:stretch>
            <a:fillRect/>
          </a:stretch>
        </p:blipFill>
        <p:spPr bwMode="auto">
          <a:xfrm>
            <a:off x="3407086" y="1226843"/>
            <a:ext cx="2003297" cy="2185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箭头: 右 2"/>
          <p:cNvSpPr/>
          <p:nvPr/>
        </p:nvSpPr>
        <p:spPr>
          <a:xfrm>
            <a:off x="3329760" y="3817911"/>
            <a:ext cx="2346367" cy="322593"/>
          </a:xfrm>
          <a:prstGeom prst="rightArrow">
            <a:avLst/>
          </a:prstGeom>
          <a:solidFill>
            <a:srgbClr val="AF9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6"/>
          <p:cNvSpPr>
            <a:spLocks noChangeArrowheads="1"/>
          </p:cNvSpPr>
          <p:nvPr/>
        </p:nvSpPr>
        <p:spPr bwMode="auto">
          <a:xfrm>
            <a:off x="3465196" y="746429"/>
            <a:ext cx="2439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2000" b="1" kern="0">
                <a:solidFill>
                  <a:srgbClr val="C00000"/>
                </a:solidFill>
                <a:latin typeface="方正古隶简体" panose="03000509000000000000" charset="-122"/>
                <a:ea typeface="方正古隶简体" panose="03000509000000000000" charset="-122"/>
                <a:sym typeface="+mn-ea"/>
              </a:rPr>
              <a:t> 青蒿素的发现</a:t>
            </a:r>
            <a:endParaRPr lang="zh-CN" altLang="en-US" sz="2000" b="1" kern="0">
              <a:solidFill>
                <a:srgbClr val="C00000"/>
              </a:solidFill>
              <a:latin typeface="方正古隶简体" panose="03000509000000000000" charset="-122"/>
              <a:ea typeface="方正古隶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1" nodeType="click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0-#ppt_w/2"/>
                                          </p:val>
                                        </p:tav>
                                        <p:tav tm="100000">
                                          <p:val>
                                            <p:strVal val="#ppt_x"/>
                                          </p:val>
                                        </p:tav>
                                      </p:tavLst>
                                    </p:anim>
                                    <p:anim calcmode="lin" valueType="num">
                                      <p:cBhvr additive="base">
                                        <p:cTn id="28" dur="500" fill="hold"/>
                                        <p:tgtEl>
                                          <p:spTgt spid="5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p:bldP spid="3"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2792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四、中国医学与中华文化的复兴</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1615759" y="1428731"/>
            <a:ext cx="591248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kern="0">
                <a:latin typeface="方正古隶简体" panose="03000509000000000000" charset="-122"/>
                <a:ea typeface="方正古隶简体" panose="03000509000000000000" charset="-122"/>
                <a:sym typeface="+mn-ea"/>
              </a:rPr>
              <a:t> “中医药学凝聚着深邃的哲学智慧和中华民族几千年的健康养生理念及其实践经验，是中国古代科学的瑰宝，也是打开中华文明宝库的钥匙，更是中华文化伟大复兴的先行者。”</a:t>
            </a:r>
            <a:endParaRPr lang="zh-CN" altLang="en-US" kern="0">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lang="en-US" altLang="zh-CN" kern="0">
                <a:latin typeface="方正古隶简体" panose="03000509000000000000" charset="-122"/>
                <a:ea typeface="方正古隶简体" panose="03000509000000000000" charset="-122"/>
                <a:sym typeface="+mn-ea"/>
              </a:rPr>
              <a:t>                                                                                                 ——</a:t>
            </a:r>
            <a:r>
              <a:rPr lang="zh-CN" altLang="en-US" kern="0">
                <a:latin typeface="方正古隶简体" panose="03000509000000000000" charset="-122"/>
                <a:ea typeface="方正古隶简体" panose="03000509000000000000" charset="-122"/>
                <a:sym typeface="+mn-ea"/>
              </a:rPr>
              <a:t>习近平</a:t>
            </a:r>
            <a:endParaRPr lang="zh-CN" altLang="en-US"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128166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5279284" cy="46166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四、中国医学与中华文化的复兴</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59" name="Rectangle 16"/>
          <p:cNvSpPr>
            <a:spLocks noChangeArrowheads="1"/>
          </p:cNvSpPr>
          <p:nvPr/>
        </p:nvSpPr>
        <p:spPr bwMode="auto">
          <a:xfrm>
            <a:off x="739459" y="1408354"/>
            <a:ext cx="7665083" cy="232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kern="0">
                <a:latin typeface="方正古隶简体" panose="03000509000000000000" charset="-122"/>
                <a:ea typeface="方正古隶简体" panose="03000509000000000000" charset="-122"/>
                <a:sym typeface="+mn-ea"/>
              </a:rPr>
              <a:t>         中国医学源远流长，博大精深，华夏子孙受益了几千年，</a:t>
            </a:r>
            <a:r>
              <a:rPr lang="en-US" altLang="zh-CN" kern="0">
                <a:latin typeface="方正古隶简体" panose="03000509000000000000" charset="-122"/>
                <a:ea typeface="方正古隶简体" panose="03000509000000000000" charset="-122"/>
                <a:sym typeface="+mn-ea"/>
              </a:rPr>
              <a:t>《</a:t>
            </a:r>
            <a:r>
              <a:rPr lang="zh-CN" altLang="en-US" kern="0">
                <a:latin typeface="方正古隶简体" panose="03000509000000000000" charset="-122"/>
                <a:ea typeface="方正古隶简体" panose="03000509000000000000" charset="-122"/>
                <a:sym typeface="+mn-ea"/>
              </a:rPr>
              <a:t>黄帝内经</a:t>
            </a:r>
            <a:r>
              <a:rPr lang="en-US" altLang="zh-CN" kern="0">
                <a:latin typeface="方正古隶简体" panose="03000509000000000000" charset="-122"/>
                <a:ea typeface="方正古隶简体" panose="03000509000000000000" charset="-122"/>
                <a:sym typeface="+mn-ea"/>
              </a:rPr>
              <a:t>》《</a:t>
            </a:r>
            <a:r>
              <a:rPr lang="zh-CN" altLang="en-US" kern="0">
                <a:latin typeface="方正古隶简体" panose="03000509000000000000" charset="-122"/>
                <a:ea typeface="方正古隶简体" panose="03000509000000000000" charset="-122"/>
                <a:sym typeface="+mn-ea"/>
              </a:rPr>
              <a:t>伤寒杂病论</a:t>
            </a:r>
            <a:r>
              <a:rPr lang="en-US" altLang="zh-CN" kern="0">
                <a:latin typeface="方正古隶简体" panose="03000509000000000000" charset="-122"/>
                <a:ea typeface="方正古隶简体" panose="03000509000000000000" charset="-122"/>
                <a:sym typeface="+mn-ea"/>
              </a:rPr>
              <a:t>》《</a:t>
            </a:r>
            <a:r>
              <a:rPr lang="zh-CN" altLang="en-US" kern="0">
                <a:latin typeface="方正古隶简体" panose="03000509000000000000" charset="-122"/>
                <a:ea typeface="方正古隶简体" panose="03000509000000000000" charset="-122"/>
                <a:sym typeface="+mn-ea"/>
              </a:rPr>
              <a:t>千金方</a:t>
            </a:r>
            <a:r>
              <a:rPr lang="en-US" altLang="zh-CN" kern="0">
                <a:latin typeface="方正古隶简体" panose="03000509000000000000" charset="-122"/>
                <a:ea typeface="方正古隶简体" panose="03000509000000000000" charset="-122"/>
                <a:sym typeface="+mn-ea"/>
              </a:rPr>
              <a:t>》《</a:t>
            </a:r>
            <a:r>
              <a:rPr lang="zh-CN" altLang="en-US" kern="0">
                <a:latin typeface="方正古隶简体" panose="03000509000000000000" charset="-122"/>
                <a:ea typeface="方正古隶简体" panose="03000509000000000000" charset="-122"/>
                <a:sym typeface="+mn-ea"/>
              </a:rPr>
              <a:t>本草纲目</a:t>
            </a:r>
            <a:r>
              <a:rPr lang="en-US" altLang="zh-CN" kern="0">
                <a:latin typeface="方正古隶简体" panose="03000509000000000000" charset="-122"/>
                <a:ea typeface="方正古隶简体" panose="03000509000000000000" charset="-122"/>
                <a:sym typeface="+mn-ea"/>
              </a:rPr>
              <a:t>》</a:t>
            </a:r>
            <a:r>
              <a:rPr lang="zh-CN" altLang="en-US" kern="0">
                <a:latin typeface="方正古隶简体" panose="03000509000000000000" charset="-122"/>
                <a:ea typeface="方正古隶简体" panose="03000509000000000000" charset="-122"/>
                <a:sym typeface="+mn-ea"/>
              </a:rPr>
              <a:t>这些经典古籍蕴含着深邃而宝贵的哲学思想，实践知识、技术和方法。中医学把人的自然、生物、心理、社会属性作为一个统一的整体，来认识生命过程、生理、病理、疾病诊治和养生防病，并形成了以辨证论治为主要诊治方法，是中国特有的一门传统医学科学。传承发扬中医、弘扬中医文化是炎黄子孙的义不容辞的责任和使命。让我们这些有志于中医的人团结起来，开拓创新，携手奋进！谢谢！</a:t>
            </a:r>
            <a:endParaRPr lang="zh-CN" altLang="en-US" kern="0">
              <a:latin typeface="方正古隶简体" panose="03000509000000000000" charset="-122"/>
              <a:ea typeface="方正古隶简体" panose="03000509000000000000" charset="-122"/>
              <a:sym typeface="+mn-ea"/>
            </a:endParaRPr>
          </a:p>
        </p:txBody>
      </p:sp>
      <p:pic>
        <p:nvPicPr>
          <p:cNvPr id="19459" name="Picture 9" descr="1 Yellow Emperor’s Inner Canon (Huang Di Nei Jing)"/>
          <p:cNvPicPr>
            <a:picLocks noGrp="1" noChangeAspect="1"/>
          </p:cNvPicPr>
          <p:nvPr>
            <p:ph sz="quarter" idx="2"/>
          </p:nvPr>
        </p:nvPicPr>
        <p:blipFill>
          <a:blip r:embed="rId3"/>
          <a:srcRect/>
          <a:stretch>
            <a:fillRect/>
          </a:stretch>
        </p:blipFill>
        <p:spPr>
          <a:xfrm>
            <a:off x="5270500" y="1281668"/>
            <a:ext cx="2702560" cy="1923415"/>
          </a:xfrm>
        </p:spPr>
      </p:pic>
      <p:pic>
        <p:nvPicPr>
          <p:cNvPr id="19460" name="内容占位符 2"/>
          <p:cNvPicPr>
            <a:picLocks noGrp="1" noChangeAspect="1"/>
          </p:cNvPicPr>
          <p:nvPr>
            <p:ph sz="quarter" idx="3"/>
          </p:nvPr>
        </p:nvPicPr>
        <p:blipFill>
          <a:blip r:embed="rId4"/>
          <a:stretch>
            <a:fillRect/>
          </a:stretch>
        </p:blipFill>
        <p:spPr>
          <a:xfrm>
            <a:off x="5213350" y="2972435"/>
            <a:ext cx="2677795" cy="1898015"/>
          </a:xfrm>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74247"/>
            <a:ext cx="9144000" cy="1470841"/>
          </a:xfrm>
          <a:prstGeom prst="rect">
            <a:avLst/>
          </a:prstGeom>
        </p:spPr>
      </p:pic>
      <p:pic>
        <p:nvPicPr>
          <p:cNvPr id="5" name="图片 4" descr="E:\素材\中国风素材\c805d5155102b3ec89c71e2754f5cd1d.pngc805d5155102b3ec89c71e2754f5cd1d"/>
          <p:cNvPicPr>
            <a:picLocks noChangeAspect="1"/>
          </p:cNvPicPr>
          <p:nvPr/>
        </p:nvPicPr>
        <p:blipFill>
          <a:blip r:embed="rId2"/>
          <a:srcRect/>
          <a:stretch>
            <a:fillRect/>
          </a:stretch>
        </p:blipFill>
        <p:spPr>
          <a:xfrm>
            <a:off x="6449695" y="2642870"/>
            <a:ext cx="2683510" cy="2556510"/>
          </a:xfrm>
          <a:prstGeom prst="rect">
            <a:avLst/>
          </a:prstGeom>
        </p:spPr>
      </p:pic>
      <p:pic>
        <p:nvPicPr>
          <p:cNvPr id="6" name="图片 5" descr="E:\素材\中国风素材\7f9573aff7d72c11f43b182fe1193993\106.png106"/>
          <p:cNvPicPr>
            <a:picLocks noChangeAspect="1"/>
          </p:cNvPicPr>
          <p:nvPr/>
        </p:nvPicPr>
        <p:blipFill>
          <a:blip r:embed="rId3"/>
          <a:srcRect/>
          <a:stretch>
            <a:fillRect/>
          </a:stretch>
        </p:blipFill>
        <p:spPr>
          <a:xfrm flipH="1">
            <a:off x="0" y="3205480"/>
            <a:ext cx="3512185" cy="1939290"/>
          </a:xfrm>
          <a:prstGeom prst="rect">
            <a:avLst/>
          </a:prstGeom>
        </p:spPr>
      </p:pic>
      <p:sp>
        <p:nvSpPr>
          <p:cNvPr id="9" name="文本框 8"/>
          <p:cNvSpPr txBox="1"/>
          <p:nvPr/>
        </p:nvSpPr>
        <p:spPr>
          <a:xfrm>
            <a:off x="1990899" y="1350054"/>
            <a:ext cx="5162550" cy="922020"/>
          </a:xfrm>
          <a:prstGeom prst="rect">
            <a:avLst/>
          </a:prstGeom>
          <a:noFill/>
        </p:spPr>
        <p:txBody>
          <a:bodyPr wrap="square" rtlCol="0">
            <a:spAutoFit/>
          </a:bodyPr>
          <a:lstStyle/>
          <a:p>
            <a:pPr algn="ctr"/>
            <a:r>
              <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rPr>
              <a:t>01</a:t>
            </a:r>
            <a:endParaRPr lang="en-US" sz="5400" b="1">
              <a:blipFill>
                <a:blip r:embed="rId4"/>
                <a:stretch>
                  <a:fillRect/>
                </a:stretch>
              </a:blipFill>
              <a:effectLst>
                <a:outerShdw blurRad="38100" dist="38100" dir="2700000" algn="tl">
                  <a:srgbClr val="000000">
                    <a:alpha val="43137"/>
                  </a:srgbClr>
                </a:outerShdw>
              </a:effectLst>
              <a:latin typeface="方正大标宋简体" panose="02010601030101010101" charset="-122"/>
              <a:ea typeface="方正大标宋简体" panose="02010601030101010101" charset="-122"/>
            </a:endParaRPr>
          </a:p>
        </p:txBody>
      </p:sp>
      <p:sp>
        <p:nvSpPr>
          <p:cNvPr id="10" name="文本框 9"/>
          <p:cNvSpPr txBox="1"/>
          <p:nvPr/>
        </p:nvSpPr>
        <p:spPr>
          <a:xfrm>
            <a:off x="2109376" y="1997032"/>
            <a:ext cx="4925595" cy="860425"/>
          </a:xfrm>
          <a:prstGeom prst="rect">
            <a:avLst/>
          </a:prstGeom>
          <a:noFill/>
        </p:spPr>
        <p:txBody>
          <a:bodyPr wrap="square" rtlCol="0">
            <a:spAutoFit/>
          </a:bodyPr>
          <a:lstStyle/>
          <a:p>
            <a:pPr algn="ctr"/>
            <a:r>
              <a:rPr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rPr>
              <a:t>中国医学的起源</a:t>
            </a:r>
            <a:endParaRPr sz="5000" b="1">
              <a:blipFill>
                <a:blip r:embed="rId4"/>
                <a:stretch>
                  <a:fillRect/>
                </a:stretch>
              </a:blip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1895" y="3397532"/>
            <a:ext cx="1682499" cy="1002794"/>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4805" y="0"/>
            <a:ext cx="3719195" cy="1436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Tm="1310">
        <p:checker dir="vert"/>
      </p:transition>
    </mc:Choice>
    <mc:Fallback>
      <p:transition advTm="1310">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50" presetClass="entr" presetSubtype="0" decel="10000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strVal val="#ppt_w+.3"/>
                                          </p:val>
                                        </p:tav>
                                        <p:tav tm="100000">
                                          <p:val>
                                            <p:strVal val="#ppt_w"/>
                                          </p:val>
                                        </p:tav>
                                      </p:tavLst>
                                    </p:anim>
                                    <p:anim calcmode="lin" valueType="num">
                                      <p:cBhvr>
                                        <p:cTn id="25" dur="1000" fill="hold"/>
                                        <p:tgtEl>
                                          <p:spTgt spid="9"/>
                                        </p:tgtEl>
                                        <p:attrNameLst>
                                          <p:attrName>ppt_h</p:attrName>
                                        </p:attrNameLst>
                                      </p:cBhvr>
                                      <p:tavLst>
                                        <p:tav tm="0">
                                          <p:val>
                                            <p:strVal val="#ppt_h"/>
                                          </p:val>
                                        </p:tav>
                                        <p:tav tm="100000">
                                          <p:val>
                                            <p:strVal val="#ppt_h"/>
                                          </p:val>
                                        </p:tav>
                                      </p:tavLst>
                                    </p:anim>
                                    <p:animEffect transition="in" filter="fade">
                                      <p:cBhvr>
                                        <p:cTn id="26" dur="10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0-#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11" name="组合 10"/>
          <p:cNvGrpSpPr/>
          <p:nvPr/>
        </p:nvGrpSpPr>
        <p:grpSpPr>
          <a:xfrm>
            <a:off x="726986" y="3549356"/>
            <a:ext cx="3837394" cy="910249"/>
            <a:chOff x="726986" y="3549356"/>
            <a:chExt cx="3837394" cy="910249"/>
          </a:xfrm>
        </p:grpSpPr>
        <p:grpSp>
          <p:nvGrpSpPr>
            <p:cNvPr id="8" name="组合 7"/>
            <p:cNvGrpSpPr/>
            <p:nvPr/>
          </p:nvGrpSpPr>
          <p:grpSpPr>
            <a:xfrm>
              <a:off x="726986" y="3549356"/>
              <a:ext cx="3837394" cy="910249"/>
              <a:chOff x="726986" y="3549356"/>
              <a:chExt cx="3837394" cy="910249"/>
            </a:xfrm>
          </p:grpSpPr>
          <p:sp>
            <p:nvSpPr>
              <p:cNvPr id="61" name="Rectangle 18"/>
              <p:cNvSpPr>
                <a:spLocks noChangeArrowheads="1"/>
              </p:cNvSpPr>
              <p:nvPr/>
            </p:nvSpPr>
            <p:spPr bwMode="auto">
              <a:xfrm>
                <a:off x="1403985" y="3575050"/>
                <a:ext cx="3160395"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600" kern="0" noProof="0" dirty="0">
                    <a:ln>
                      <a:noFill/>
                    </a:ln>
                    <a:effectLst/>
                    <a:uLnTx/>
                    <a:uFillTx/>
                    <a:latin typeface="方正古隶简体" panose="03000509000000000000" charset="-122"/>
                    <a:ea typeface="方正古隶简体" panose="03000509000000000000" charset="-122"/>
                    <a:sym typeface="+mn-ea"/>
                  </a:rPr>
                  <a:t>战国《孟子·离娄》：“七年之病，求三年之艾”。</a:t>
                </a:r>
                <a:endParaRPr lang="zh-CN" altLang="en-US" sz="1600" kern="0" noProof="0" dirty="0">
                  <a:ln>
                    <a:noFill/>
                  </a:ln>
                  <a:solidFill>
                    <a:schemeClr val="tx1"/>
                  </a:solidFill>
                  <a:effectLst/>
                  <a:uLnTx/>
                  <a:uFillTx/>
                  <a:latin typeface="方正古隶简体" panose="03000509000000000000" charset="-122"/>
                  <a:ea typeface="方正古隶简体" panose="03000509000000000000" charset="-122"/>
                </a:endParaRPr>
              </a:p>
              <a:p>
                <a:pPr fontAlgn="base">
                  <a:lnSpc>
                    <a:spcPct val="120000"/>
                  </a:lnSpc>
                  <a:spcBef>
                    <a:spcPct val="0"/>
                  </a:spcBef>
                  <a:spcAft>
                    <a:spcPct val="0"/>
                  </a:spcAft>
                </a:pPr>
                <a:endParaRPr lang="zh-CN" altLang="en-US" sz="1600" kern="0" noProof="0" dirty="0">
                  <a:ln>
                    <a:noFill/>
                  </a:ln>
                  <a:solidFill>
                    <a:schemeClr val="tx1"/>
                  </a:solidFill>
                  <a:effectLst/>
                  <a:uLnTx/>
                  <a:uFillTx/>
                  <a:latin typeface="方正古隶简体" panose="03000509000000000000" charset="-122"/>
                  <a:ea typeface="方正古隶简体" panose="03000509000000000000" charset="-122"/>
                </a:endParaRPr>
              </a:p>
            </p:txBody>
          </p:sp>
          <p:grpSp>
            <p:nvGrpSpPr>
              <p:cNvPr id="5" name="组合 4"/>
              <p:cNvGrpSpPr/>
              <p:nvPr/>
            </p:nvGrpSpPr>
            <p:grpSpPr>
              <a:xfrm>
                <a:off x="726986" y="3549356"/>
                <a:ext cx="499479" cy="500619"/>
                <a:chOff x="726914" y="3116152"/>
                <a:chExt cx="499430" cy="500570"/>
              </a:xfrm>
              <a:solidFill>
                <a:srgbClr val="CE7B01"/>
              </a:solidFill>
            </p:grpSpPr>
            <p:sp>
              <p:nvSpPr>
                <p:cNvPr id="88" name="Oval 5"/>
                <p:cNvSpPr>
                  <a:spLocks noChangeArrowheads="1"/>
                </p:cNvSpPr>
                <p:nvPr/>
              </p:nvSpPr>
              <p:spPr bwMode="auto">
                <a:xfrm>
                  <a:off x="782479" y="317184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89" name="Oval 5"/>
                <p:cNvSpPr>
                  <a:spLocks noChangeArrowheads="1"/>
                </p:cNvSpPr>
                <p:nvPr/>
              </p:nvSpPr>
              <p:spPr bwMode="auto">
                <a:xfrm>
                  <a:off x="726914" y="3116152"/>
                  <a:ext cx="499430" cy="500570"/>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grpSp>
        <p:grpSp>
          <p:nvGrpSpPr>
            <p:cNvPr id="69" name="Group 29"/>
            <p:cNvGrpSpPr/>
            <p:nvPr/>
          </p:nvGrpSpPr>
          <p:grpSpPr bwMode="auto">
            <a:xfrm>
              <a:off x="890676" y="3730460"/>
              <a:ext cx="177818" cy="163528"/>
              <a:chOff x="0" y="0"/>
              <a:chExt cx="112" cy="103"/>
            </a:xfrm>
            <a:solidFill>
              <a:schemeClr val="bg1"/>
            </a:solidFill>
          </p:grpSpPr>
          <p:sp>
            <p:nvSpPr>
              <p:cNvPr id="70" name="Freeform 30"/>
              <p:cNvSpPr/>
              <p:nvPr/>
            </p:nvSpPr>
            <p:spPr bwMode="auto">
              <a:xfrm>
                <a:off x="0" y="0"/>
                <a:ext cx="105" cy="103"/>
              </a:xfrm>
              <a:custGeom>
                <a:avLst/>
                <a:gdLst>
                  <a:gd name="T0" fmla="*/ 89 w 177"/>
                  <a:gd name="T1" fmla="*/ 176 h 176"/>
                  <a:gd name="T2" fmla="*/ 27 w 177"/>
                  <a:gd name="T3" fmla="*/ 151 h 176"/>
                  <a:gd name="T4" fmla="*/ 0 w 177"/>
                  <a:gd name="T5" fmla="*/ 89 h 176"/>
                  <a:gd name="T6" fmla="*/ 26 w 177"/>
                  <a:gd name="T7" fmla="*/ 26 h 176"/>
                  <a:gd name="T8" fmla="*/ 88 w 177"/>
                  <a:gd name="T9" fmla="*/ 0 h 176"/>
                  <a:gd name="T10" fmla="*/ 89 w 177"/>
                  <a:gd name="T11" fmla="*/ 0 h 176"/>
                  <a:gd name="T12" fmla="*/ 177 w 177"/>
                  <a:gd name="T13" fmla="*/ 88 h 176"/>
                  <a:gd name="T14" fmla="*/ 171 w 177"/>
                  <a:gd name="T15" fmla="*/ 88 h 176"/>
                  <a:gd name="T16" fmla="*/ 89 w 177"/>
                  <a:gd name="T17" fmla="*/ 6 h 176"/>
                  <a:gd name="T18" fmla="*/ 88 w 177"/>
                  <a:gd name="T19" fmla="*/ 6 h 176"/>
                  <a:gd name="T20" fmla="*/ 30 w 177"/>
                  <a:gd name="T21" fmla="*/ 30 h 176"/>
                  <a:gd name="T22" fmla="*/ 6 w 177"/>
                  <a:gd name="T23" fmla="*/ 89 h 176"/>
                  <a:gd name="T24" fmla="*/ 31 w 177"/>
                  <a:gd name="T25" fmla="*/ 147 h 176"/>
                  <a:gd name="T26" fmla="*/ 89 w 177"/>
                  <a:gd name="T27" fmla="*/ 170 h 176"/>
                  <a:gd name="T28" fmla="*/ 89 w 177"/>
                  <a:gd name="T29" fmla="*/ 170 h 176"/>
                  <a:gd name="T30" fmla="*/ 155 w 177"/>
                  <a:gd name="T31" fmla="*/ 136 h 176"/>
                  <a:gd name="T32" fmla="*/ 160 w 177"/>
                  <a:gd name="T33" fmla="*/ 139 h 176"/>
                  <a:gd name="T34" fmla="*/ 89 w 177"/>
                  <a:gd name="T35" fmla="*/ 176 h 176"/>
                  <a:gd name="T36" fmla="*/ 89 w 177"/>
                  <a:gd name="T3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6">
                    <a:moveTo>
                      <a:pt x="89" y="176"/>
                    </a:moveTo>
                    <a:cubicBezTo>
                      <a:pt x="65" y="176"/>
                      <a:pt x="43" y="167"/>
                      <a:pt x="27" y="151"/>
                    </a:cubicBezTo>
                    <a:cubicBezTo>
                      <a:pt x="10" y="134"/>
                      <a:pt x="0" y="112"/>
                      <a:pt x="0" y="89"/>
                    </a:cubicBezTo>
                    <a:cubicBezTo>
                      <a:pt x="0" y="65"/>
                      <a:pt x="9" y="43"/>
                      <a:pt x="26" y="26"/>
                    </a:cubicBezTo>
                    <a:cubicBezTo>
                      <a:pt x="42" y="9"/>
                      <a:pt x="64" y="0"/>
                      <a:pt x="88" y="0"/>
                    </a:cubicBezTo>
                    <a:cubicBezTo>
                      <a:pt x="88" y="0"/>
                      <a:pt x="88" y="0"/>
                      <a:pt x="89" y="0"/>
                    </a:cubicBezTo>
                    <a:cubicBezTo>
                      <a:pt x="137" y="0"/>
                      <a:pt x="176" y="39"/>
                      <a:pt x="177" y="88"/>
                    </a:cubicBezTo>
                    <a:cubicBezTo>
                      <a:pt x="171" y="88"/>
                      <a:pt x="171" y="88"/>
                      <a:pt x="171" y="88"/>
                    </a:cubicBezTo>
                    <a:cubicBezTo>
                      <a:pt x="170" y="43"/>
                      <a:pt x="134" y="6"/>
                      <a:pt x="89" y="6"/>
                    </a:cubicBezTo>
                    <a:cubicBezTo>
                      <a:pt x="88" y="6"/>
                      <a:pt x="88" y="6"/>
                      <a:pt x="88" y="6"/>
                    </a:cubicBezTo>
                    <a:cubicBezTo>
                      <a:pt x="66" y="6"/>
                      <a:pt x="46" y="15"/>
                      <a:pt x="30" y="30"/>
                    </a:cubicBezTo>
                    <a:cubicBezTo>
                      <a:pt x="15" y="46"/>
                      <a:pt x="6" y="67"/>
                      <a:pt x="6" y="89"/>
                    </a:cubicBezTo>
                    <a:cubicBezTo>
                      <a:pt x="7" y="111"/>
                      <a:pt x="15" y="131"/>
                      <a:pt x="31" y="147"/>
                    </a:cubicBezTo>
                    <a:cubicBezTo>
                      <a:pt x="46" y="162"/>
                      <a:pt x="67" y="170"/>
                      <a:pt x="89" y="170"/>
                    </a:cubicBezTo>
                    <a:cubicBezTo>
                      <a:pt x="89" y="170"/>
                      <a:pt x="89" y="170"/>
                      <a:pt x="89" y="170"/>
                    </a:cubicBezTo>
                    <a:cubicBezTo>
                      <a:pt x="115" y="170"/>
                      <a:pt x="140" y="157"/>
                      <a:pt x="155" y="136"/>
                    </a:cubicBezTo>
                    <a:cubicBezTo>
                      <a:pt x="160" y="139"/>
                      <a:pt x="160" y="139"/>
                      <a:pt x="160" y="139"/>
                    </a:cubicBezTo>
                    <a:cubicBezTo>
                      <a:pt x="144" y="162"/>
                      <a:pt x="117" y="176"/>
                      <a:pt x="89" y="176"/>
                    </a:cubicBezTo>
                    <a:cubicBezTo>
                      <a:pt x="89" y="176"/>
                      <a:pt x="89" y="176"/>
                      <a:pt x="8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1" name="Freeform 31"/>
              <p:cNvSpPr/>
              <p:nvPr/>
            </p:nvSpPr>
            <p:spPr bwMode="auto">
              <a:xfrm>
                <a:off x="89" y="39"/>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2" name="Freeform 32"/>
              <p:cNvSpPr>
                <a:spLocks noEditPoints="1"/>
              </p:cNvSpPr>
              <p:nvPr/>
            </p:nvSpPr>
            <p:spPr bwMode="auto">
              <a:xfrm>
                <a:off x="38" y="27"/>
                <a:ext cx="28" cy="24"/>
              </a:xfrm>
              <a:custGeom>
                <a:avLst/>
                <a:gdLst>
                  <a:gd name="T0" fmla="*/ 0 w 47"/>
                  <a:gd name="T1" fmla="*/ 41 h 41"/>
                  <a:gd name="T2" fmla="*/ 0 w 47"/>
                  <a:gd name="T3" fmla="*/ 24 h 41"/>
                  <a:gd name="T4" fmla="*/ 23 w 47"/>
                  <a:gd name="T5" fmla="*/ 0 h 41"/>
                  <a:gd name="T6" fmla="*/ 47 w 47"/>
                  <a:gd name="T7" fmla="*/ 24 h 41"/>
                  <a:gd name="T8" fmla="*/ 47 w 47"/>
                  <a:gd name="T9" fmla="*/ 40 h 41"/>
                  <a:gd name="T10" fmla="*/ 0 w 47"/>
                  <a:gd name="T11" fmla="*/ 41 h 41"/>
                  <a:gd name="T12" fmla="*/ 23 w 47"/>
                  <a:gd name="T13" fmla="*/ 6 h 41"/>
                  <a:gd name="T14" fmla="*/ 6 w 47"/>
                  <a:gd name="T15" fmla="*/ 24 h 41"/>
                  <a:gd name="T16" fmla="*/ 6 w 47"/>
                  <a:gd name="T17" fmla="*/ 35 h 41"/>
                  <a:gd name="T18" fmla="*/ 41 w 47"/>
                  <a:gd name="T19" fmla="*/ 34 h 41"/>
                  <a:gd name="T20" fmla="*/ 41 w 47"/>
                  <a:gd name="T21" fmla="*/ 24 h 41"/>
                  <a:gd name="T22" fmla="*/ 23 w 47"/>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1">
                    <a:moveTo>
                      <a:pt x="0" y="41"/>
                    </a:moveTo>
                    <a:cubicBezTo>
                      <a:pt x="0" y="24"/>
                      <a:pt x="0" y="24"/>
                      <a:pt x="0" y="24"/>
                    </a:cubicBezTo>
                    <a:cubicBezTo>
                      <a:pt x="0" y="11"/>
                      <a:pt x="10" y="0"/>
                      <a:pt x="23" y="0"/>
                    </a:cubicBezTo>
                    <a:cubicBezTo>
                      <a:pt x="36" y="0"/>
                      <a:pt x="47" y="11"/>
                      <a:pt x="47" y="24"/>
                    </a:cubicBezTo>
                    <a:cubicBezTo>
                      <a:pt x="47" y="40"/>
                      <a:pt x="47" y="40"/>
                      <a:pt x="47" y="40"/>
                    </a:cubicBezTo>
                    <a:lnTo>
                      <a:pt x="0" y="41"/>
                    </a:lnTo>
                    <a:close/>
                    <a:moveTo>
                      <a:pt x="23" y="6"/>
                    </a:moveTo>
                    <a:cubicBezTo>
                      <a:pt x="14" y="7"/>
                      <a:pt x="6" y="15"/>
                      <a:pt x="6" y="24"/>
                    </a:cubicBezTo>
                    <a:cubicBezTo>
                      <a:pt x="6" y="35"/>
                      <a:pt x="6" y="35"/>
                      <a:pt x="6" y="35"/>
                    </a:cubicBezTo>
                    <a:cubicBezTo>
                      <a:pt x="41" y="34"/>
                      <a:pt x="41" y="34"/>
                      <a:pt x="41" y="34"/>
                    </a:cubicBezTo>
                    <a:cubicBezTo>
                      <a:pt x="41" y="24"/>
                      <a:pt x="41" y="24"/>
                      <a:pt x="41" y="24"/>
                    </a:cubicBezTo>
                    <a:cubicBezTo>
                      <a:pt x="41" y="14"/>
                      <a:pt x="33" y="6"/>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3" name="Freeform 33"/>
              <p:cNvSpPr>
                <a:spLocks noEditPoints="1"/>
              </p:cNvSpPr>
              <p:nvPr/>
            </p:nvSpPr>
            <p:spPr bwMode="auto">
              <a:xfrm>
                <a:off x="32" y="47"/>
                <a:ext cx="41" cy="30"/>
              </a:xfrm>
              <a:custGeom>
                <a:avLst/>
                <a:gdLst>
                  <a:gd name="T0" fmla="*/ 4 w 68"/>
                  <a:gd name="T1" fmla="*/ 52 h 52"/>
                  <a:gd name="T2" fmla="*/ 4 w 68"/>
                  <a:gd name="T3" fmla="*/ 52 h 52"/>
                  <a:gd name="T4" fmla="*/ 0 w 68"/>
                  <a:gd name="T5" fmla="*/ 48 h 52"/>
                  <a:gd name="T6" fmla="*/ 0 w 68"/>
                  <a:gd name="T7" fmla="*/ 5 h 52"/>
                  <a:gd name="T8" fmla="*/ 4 w 68"/>
                  <a:gd name="T9" fmla="*/ 1 h 52"/>
                  <a:gd name="T10" fmla="*/ 63 w 68"/>
                  <a:gd name="T11" fmla="*/ 0 h 52"/>
                  <a:gd name="T12" fmla="*/ 67 w 68"/>
                  <a:gd name="T13" fmla="*/ 5 h 52"/>
                  <a:gd name="T14" fmla="*/ 68 w 68"/>
                  <a:gd name="T15" fmla="*/ 48 h 52"/>
                  <a:gd name="T16" fmla="*/ 66 w 68"/>
                  <a:gd name="T17" fmla="*/ 51 h 52"/>
                  <a:gd name="T18" fmla="*/ 63 w 68"/>
                  <a:gd name="T19" fmla="*/ 52 h 52"/>
                  <a:gd name="T20" fmla="*/ 4 w 68"/>
                  <a:gd name="T21" fmla="*/ 52 h 52"/>
                  <a:gd name="T22" fmla="*/ 6 w 68"/>
                  <a:gd name="T23" fmla="*/ 7 h 52"/>
                  <a:gd name="T24" fmla="*/ 6 w 68"/>
                  <a:gd name="T25" fmla="*/ 46 h 52"/>
                  <a:gd name="T26" fmla="*/ 62 w 68"/>
                  <a:gd name="T27" fmla="*/ 46 h 52"/>
                  <a:gd name="T28" fmla="*/ 61 w 68"/>
                  <a:gd name="T29" fmla="*/ 6 h 52"/>
                  <a:gd name="T30" fmla="*/ 6 w 68"/>
                  <a:gd name="T3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52">
                    <a:moveTo>
                      <a:pt x="4" y="52"/>
                    </a:moveTo>
                    <a:cubicBezTo>
                      <a:pt x="4" y="52"/>
                      <a:pt x="4" y="52"/>
                      <a:pt x="4" y="52"/>
                    </a:cubicBezTo>
                    <a:cubicBezTo>
                      <a:pt x="2" y="52"/>
                      <a:pt x="0" y="50"/>
                      <a:pt x="0" y="48"/>
                    </a:cubicBezTo>
                    <a:cubicBezTo>
                      <a:pt x="0" y="5"/>
                      <a:pt x="0" y="5"/>
                      <a:pt x="0" y="5"/>
                    </a:cubicBezTo>
                    <a:cubicBezTo>
                      <a:pt x="0" y="3"/>
                      <a:pt x="2" y="1"/>
                      <a:pt x="4" y="1"/>
                    </a:cubicBezTo>
                    <a:cubicBezTo>
                      <a:pt x="63" y="0"/>
                      <a:pt x="63" y="0"/>
                      <a:pt x="63" y="0"/>
                    </a:cubicBezTo>
                    <a:cubicBezTo>
                      <a:pt x="66" y="0"/>
                      <a:pt x="67" y="2"/>
                      <a:pt x="67" y="5"/>
                    </a:cubicBezTo>
                    <a:cubicBezTo>
                      <a:pt x="68" y="48"/>
                      <a:pt x="68" y="48"/>
                      <a:pt x="68" y="48"/>
                    </a:cubicBezTo>
                    <a:cubicBezTo>
                      <a:pt x="68" y="49"/>
                      <a:pt x="67" y="50"/>
                      <a:pt x="66" y="51"/>
                    </a:cubicBezTo>
                    <a:cubicBezTo>
                      <a:pt x="66" y="51"/>
                      <a:pt x="65" y="52"/>
                      <a:pt x="63" y="52"/>
                    </a:cubicBezTo>
                    <a:lnTo>
                      <a:pt x="4" y="52"/>
                    </a:lnTo>
                    <a:close/>
                    <a:moveTo>
                      <a:pt x="6" y="7"/>
                    </a:moveTo>
                    <a:cubicBezTo>
                      <a:pt x="6" y="46"/>
                      <a:pt x="6" y="46"/>
                      <a:pt x="6" y="46"/>
                    </a:cubicBezTo>
                    <a:cubicBezTo>
                      <a:pt x="62" y="46"/>
                      <a:pt x="62" y="46"/>
                      <a:pt x="62" y="46"/>
                    </a:cubicBezTo>
                    <a:cubicBezTo>
                      <a:pt x="61" y="6"/>
                      <a:pt x="61" y="6"/>
                      <a:pt x="61" y="6"/>
                    </a:cubicBezTo>
                    <a:lnTo>
                      <a:pt x="6"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grpSp>
        <p:nvGrpSpPr>
          <p:cNvPr id="9" name="组合 8"/>
          <p:cNvGrpSpPr/>
          <p:nvPr/>
        </p:nvGrpSpPr>
        <p:grpSpPr>
          <a:xfrm>
            <a:off x="731960" y="1706992"/>
            <a:ext cx="3763205" cy="763158"/>
            <a:chOff x="731960" y="1706992"/>
            <a:chExt cx="3763205" cy="763158"/>
          </a:xfrm>
        </p:grpSpPr>
        <p:grpSp>
          <p:nvGrpSpPr>
            <p:cNvPr id="6" name="组合 5"/>
            <p:cNvGrpSpPr/>
            <p:nvPr/>
          </p:nvGrpSpPr>
          <p:grpSpPr>
            <a:xfrm>
              <a:off x="731960" y="1706992"/>
              <a:ext cx="3763205" cy="763158"/>
              <a:chOff x="731960" y="1706992"/>
              <a:chExt cx="3763205" cy="763158"/>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5" y="1732915"/>
                <a:ext cx="30911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lang="zh-CN" altLang="en-US" sz="1600" kern="0" noProof="0" dirty="0">
                    <a:ln>
                      <a:noFill/>
                    </a:ln>
                    <a:effectLst/>
                    <a:uLnTx/>
                    <a:uFillTx/>
                    <a:latin typeface="方正古隶简体" panose="03000509000000000000" charset="-122"/>
                    <a:ea typeface="方正古隶简体" panose="03000509000000000000" charset="-122"/>
                    <a:sym typeface="+mn-ea"/>
                  </a:rPr>
                  <a:t>约</a:t>
                </a:r>
                <a:r>
                  <a:rPr lang="en-US" altLang="zh-CN" sz="1600" kern="0" noProof="0" dirty="0">
                    <a:ln>
                      <a:noFill/>
                    </a:ln>
                    <a:effectLst/>
                    <a:uLnTx/>
                    <a:uFillTx/>
                    <a:latin typeface="方正古隶简体" panose="03000509000000000000" charset="-122"/>
                    <a:ea typeface="方正古隶简体" panose="03000509000000000000" charset="-122"/>
                    <a:sym typeface="+mn-ea"/>
                  </a:rPr>
                  <a:t>50</a:t>
                </a:r>
                <a:r>
                  <a:rPr lang="zh-CN" altLang="en-US" sz="1600" kern="0" noProof="0" dirty="0">
                    <a:ln>
                      <a:noFill/>
                    </a:ln>
                    <a:effectLst/>
                    <a:uLnTx/>
                    <a:uFillTx/>
                    <a:latin typeface="方正古隶简体" panose="03000509000000000000" charset="-122"/>
                    <a:ea typeface="方正古隶简体" panose="03000509000000000000" charset="-122"/>
                    <a:sym typeface="+mn-ea"/>
                  </a:rPr>
                  <a:t>万年前，北京周口店“北京猿人”会用火，保存火种。</a:t>
                </a:r>
                <a:endParaRPr lang="zh-CN" altLang="en-US" sz="1600" b="1" dirty="0">
                  <a:solidFill>
                    <a:schemeClr val="tx1"/>
                  </a:solidFill>
                  <a:latin typeface="方正古隶简体" panose="03000509000000000000" charset="-122"/>
                  <a:ea typeface="方正古隶简体" panose="03000509000000000000" charset="-122"/>
                </a:endParaRPr>
              </a:p>
              <a:p>
                <a:pPr fontAlgn="base">
                  <a:lnSpc>
                    <a:spcPct val="120000"/>
                  </a:lnSpc>
                  <a:spcBef>
                    <a:spcPct val="0"/>
                  </a:spcBef>
                  <a:spcAft>
                    <a:spcPct val="0"/>
                  </a:spcAft>
                  <a:buFont typeface="Arial" panose="020B0604020202020204" pitchFamily="34" charset="0"/>
                  <a:buNone/>
                </a:pPr>
                <a:endParaRPr sz="800" dirty="0">
                  <a:solidFill>
                    <a:schemeClr val="tx1"/>
                  </a:solidFill>
                  <a:latin typeface="微软雅黑" panose="020B0503020204020204" charset="-122"/>
                  <a:ea typeface="微软雅黑" panose="020B0503020204020204" charset="-122"/>
                </a:endParaRPr>
              </a:p>
            </p:txBody>
          </p:sp>
        </p:gr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grpSp>
        <p:nvGrpSpPr>
          <p:cNvPr id="10" name="组合 9"/>
          <p:cNvGrpSpPr/>
          <p:nvPr/>
        </p:nvGrpSpPr>
        <p:grpSpPr>
          <a:xfrm>
            <a:off x="729367" y="2630902"/>
            <a:ext cx="3765798" cy="747933"/>
            <a:chOff x="729367" y="2630902"/>
            <a:chExt cx="3765798" cy="747933"/>
          </a:xfrm>
        </p:grpSpPr>
        <p:grpSp>
          <p:nvGrpSpPr>
            <p:cNvPr id="7" name="组合 6"/>
            <p:cNvGrpSpPr/>
            <p:nvPr/>
          </p:nvGrpSpPr>
          <p:grpSpPr>
            <a:xfrm>
              <a:off x="729367" y="2630902"/>
              <a:ext cx="3765798" cy="747933"/>
              <a:chOff x="729367" y="2630902"/>
              <a:chExt cx="3765798" cy="747933"/>
            </a:xfrm>
          </p:grpSpPr>
          <p:sp>
            <p:nvSpPr>
              <p:cNvPr id="60" name="Rectangle 17"/>
              <p:cNvSpPr>
                <a:spLocks noChangeArrowheads="1"/>
              </p:cNvSpPr>
              <p:nvPr/>
            </p:nvSpPr>
            <p:spPr bwMode="auto">
              <a:xfrm>
                <a:off x="1403985" y="2641600"/>
                <a:ext cx="30911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600" kern="0" noProof="0" dirty="0">
                    <a:ln>
                      <a:noFill/>
                    </a:ln>
                    <a:effectLst/>
                    <a:uLnTx/>
                    <a:uFillTx/>
                    <a:latin typeface="方正古隶简体" panose="03000509000000000000" charset="-122"/>
                    <a:ea typeface="方正古隶简体" panose="03000509000000000000" charset="-122"/>
                    <a:sym typeface="+mn-ea"/>
                  </a:rPr>
                  <a:t>约20万年前，北京山顶洞人知人工取火。</a:t>
                </a:r>
                <a:endParaRPr lang="zh-CN" altLang="en-US" sz="1600" kern="0" noProof="0" dirty="0">
                  <a:ln>
                    <a:noFill/>
                  </a:ln>
                  <a:solidFill>
                    <a:schemeClr val="tx1"/>
                  </a:solidFill>
                  <a:effectLst/>
                  <a:uLnTx/>
                  <a:uFillTx/>
                  <a:latin typeface="方正古隶简体" panose="03000509000000000000" charset="-122"/>
                  <a:ea typeface="方正古隶简体" panose="03000509000000000000" charset="-122"/>
                </a:endParaRPr>
              </a:p>
              <a:p>
                <a:pPr fontAlgn="base">
                  <a:lnSpc>
                    <a:spcPct val="120000"/>
                  </a:lnSpc>
                  <a:spcBef>
                    <a:spcPct val="0"/>
                  </a:spcBef>
                  <a:spcAft>
                    <a:spcPct val="0"/>
                  </a:spcAft>
                </a:pPr>
                <a:endParaRPr sz="800" dirty="0">
                  <a:solidFill>
                    <a:schemeClr val="tx1"/>
                  </a:solidFill>
                  <a:latin typeface="微软雅黑" panose="020B0503020204020204" charset="-122"/>
                  <a:ea typeface="微软雅黑" panose="020B0503020204020204" charset="-122"/>
                </a:endParaRPr>
              </a:p>
            </p:txBody>
          </p:sp>
          <p:grpSp>
            <p:nvGrpSpPr>
              <p:cNvPr id="4" name="组合 3"/>
              <p:cNvGrpSpPr/>
              <p:nvPr/>
            </p:nvGrpSpPr>
            <p:grpSpPr>
              <a:xfrm>
                <a:off x="729367" y="2630902"/>
                <a:ext cx="494717" cy="495847"/>
                <a:chOff x="729295" y="2197788"/>
                <a:chExt cx="494668" cy="495798"/>
              </a:xfrm>
              <a:solidFill>
                <a:srgbClr val="4F2600"/>
              </a:solidFill>
            </p:grpSpPr>
            <p:sp>
              <p:nvSpPr>
                <p:cNvPr id="86" name="Oval 5"/>
                <p:cNvSpPr>
                  <a:spLocks noChangeArrowheads="1"/>
                </p:cNvSpPr>
                <p:nvPr/>
              </p:nvSpPr>
              <p:spPr bwMode="auto">
                <a:xfrm>
                  <a:off x="782479" y="225109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7" name="Oval 5"/>
                <p:cNvSpPr>
                  <a:spLocks noChangeArrowheads="1"/>
                </p:cNvSpPr>
                <p:nvPr/>
              </p:nvSpPr>
              <p:spPr bwMode="auto">
                <a:xfrm>
                  <a:off x="729295" y="2197788"/>
                  <a:ext cx="494668" cy="49579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grpSp>
        <p:grpSp>
          <p:nvGrpSpPr>
            <p:cNvPr id="80" name="Group 40"/>
            <p:cNvGrpSpPr/>
            <p:nvPr/>
          </p:nvGrpSpPr>
          <p:grpSpPr bwMode="auto">
            <a:xfrm>
              <a:off x="892263" y="2806444"/>
              <a:ext cx="174642" cy="168292"/>
              <a:chOff x="0" y="0"/>
              <a:chExt cx="110" cy="106"/>
            </a:xfrm>
            <a:solidFill>
              <a:schemeClr val="bg1"/>
            </a:solidFill>
          </p:grpSpPr>
          <p:sp>
            <p:nvSpPr>
              <p:cNvPr id="81" name="Freeform 41"/>
              <p:cNvSpPr/>
              <p:nvPr/>
            </p:nvSpPr>
            <p:spPr bwMode="auto">
              <a:xfrm>
                <a:off x="0" y="0"/>
                <a:ext cx="110" cy="69"/>
              </a:xfrm>
              <a:custGeom>
                <a:avLst/>
                <a:gdLst>
                  <a:gd name="T0" fmla="*/ 157 w 186"/>
                  <a:gd name="T1" fmla="*/ 118 h 118"/>
                  <a:gd name="T2" fmla="*/ 103 w 186"/>
                  <a:gd name="T3" fmla="*/ 118 h 118"/>
                  <a:gd name="T4" fmla="*/ 103 w 186"/>
                  <a:gd name="T5" fmla="*/ 113 h 118"/>
                  <a:gd name="T6" fmla="*/ 157 w 186"/>
                  <a:gd name="T7" fmla="*/ 113 h 118"/>
                  <a:gd name="T8" fmla="*/ 180 w 186"/>
                  <a:gd name="T9" fmla="*/ 89 h 118"/>
                  <a:gd name="T10" fmla="*/ 158 w 186"/>
                  <a:gd name="T11" fmla="*/ 66 h 118"/>
                  <a:gd name="T12" fmla="*/ 153 w 186"/>
                  <a:gd name="T13" fmla="*/ 66 h 118"/>
                  <a:gd name="T14" fmla="*/ 155 w 186"/>
                  <a:gd name="T15" fmla="*/ 62 h 118"/>
                  <a:gd name="T16" fmla="*/ 159 w 186"/>
                  <a:gd name="T17" fmla="*/ 44 h 118"/>
                  <a:gd name="T18" fmla="*/ 121 w 186"/>
                  <a:gd name="T19" fmla="*/ 6 h 118"/>
                  <a:gd name="T20" fmla="*/ 89 w 186"/>
                  <a:gd name="T21" fmla="*/ 22 h 118"/>
                  <a:gd name="T22" fmla="*/ 87 w 186"/>
                  <a:gd name="T23" fmla="*/ 24 h 118"/>
                  <a:gd name="T24" fmla="*/ 85 w 186"/>
                  <a:gd name="T25" fmla="*/ 22 h 118"/>
                  <a:gd name="T26" fmla="*/ 69 w 186"/>
                  <a:gd name="T27" fmla="*/ 15 h 118"/>
                  <a:gd name="T28" fmla="*/ 47 w 186"/>
                  <a:gd name="T29" fmla="*/ 36 h 118"/>
                  <a:gd name="T30" fmla="*/ 47 w 186"/>
                  <a:gd name="T31" fmla="*/ 39 h 118"/>
                  <a:gd name="T32" fmla="*/ 43 w 186"/>
                  <a:gd name="T33" fmla="*/ 39 h 118"/>
                  <a:gd name="T34" fmla="*/ 6 w 186"/>
                  <a:gd name="T35" fmla="*/ 76 h 118"/>
                  <a:gd name="T36" fmla="*/ 42 w 186"/>
                  <a:gd name="T37" fmla="*/ 113 h 118"/>
                  <a:gd name="T38" fmla="*/ 42 w 186"/>
                  <a:gd name="T39" fmla="*/ 113 h 118"/>
                  <a:gd name="T40" fmla="*/ 83 w 186"/>
                  <a:gd name="T41" fmla="*/ 113 h 118"/>
                  <a:gd name="T42" fmla="*/ 83 w 186"/>
                  <a:gd name="T43" fmla="*/ 118 h 118"/>
                  <a:gd name="T44" fmla="*/ 38 w 186"/>
                  <a:gd name="T45" fmla="*/ 118 h 118"/>
                  <a:gd name="T46" fmla="*/ 0 w 186"/>
                  <a:gd name="T47" fmla="*/ 76 h 118"/>
                  <a:gd name="T48" fmla="*/ 42 w 186"/>
                  <a:gd name="T49" fmla="*/ 33 h 118"/>
                  <a:gd name="T50" fmla="*/ 69 w 186"/>
                  <a:gd name="T51" fmla="*/ 10 h 118"/>
                  <a:gd name="T52" fmla="*/ 86 w 186"/>
                  <a:gd name="T53" fmla="*/ 15 h 118"/>
                  <a:gd name="T54" fmla="*/ 121 w 186"/>
                  <a:gd name="T55" fmla="*/ 0 h 118"/>
                  <a:gd name="T56" fmla="*/ 165 w 186"/>
                  <a:gd name="T57" fmla="*/ 44 h 118"/>
                  <a:gd name="T58" fmla="*/ 162 w 186"/>
                  <a:gd name="T59" fmla="*/ 61 h 118"/>
                  <a:gd name="T60" fmla="*/ 186 w 186"/>
                  <a:gd name="T61" fmla="*/ 89 h 118"/>
                  <a:gd name="T62" fmla="*/ 157 w 186"/>
                  <a:gd name="T6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18">
                    <a:moveTo>
                      <a:pt x="157" y="118"/>
                    </a:moveTo>
                    <a:cubicBezTo>
                      <a:pt x="103" y="118"/>
                      <a:pt x="103" y="118"/>
                      <a:pt x="103" y="118"/>
                    </a:cubicBezTo>
                    <a:cubicBezTo>
                      <a:pt x="103" y="113"/>
                      <a:pt x="103" y="113"/>
                      <a:pt x="103" y="113"/>
                    </a:cubicBezTo>
                    <a:cubicBezTo>
                      <a:pt x="157" y="113"/>
                      <a:pt x="157" y="113"/>
                      <a:pt x="157" y="113"/>
                    </a:cubicBezTo>
                    <a:cubicBezTo>
                      <a:pt x="170" y="113"/>
                      <a:pt x="180" y="102"/>
                      <a:pt x="180" y="89"/>
                    </a:cubicBezTo>
                    <a:cubicBezTo>
                      <a:pt x="180" y="77"/>
                      <a:pt x="170" y="67"/>
                      <a:pt x="158" y="66"/>
                    </a:cubicBezTo>
                    <a:cubicBezTo>
                      <a:pt x="153" y="66"/>
                      <a:pt x="153" y="66"/>
                      <a:pt x="153" y="66"/>
                    </a:cubicBezTo>
                    <a:cubicBezTo>
                      <a:pt x="155" y="62"/>
                      <a:pt x="155" y="62"/>
                      <a:pt x="155" y="62"/>
                    </a:cubicBezTo>
                    <a:cubicBezTo>
                      <a:pt x="158" y="56"/>
                      <a:pt x="159" y="51"/>
                      <a:pt x="159" y="44"/>
                    </a:cubicBezTo>
                    <a:cubicBezTo>
                      <a:pt x="159" y="23"/>
                      <a:pt x="142" y="6"/>
                      <a:pt x="121" y="6"/>
                    </a:cubicBezTo>
                    <a:cubicBezTo>
                      <a:pt x="108" y="6"/>
                      <a:pt x="97" y="12"/>
                      <a:pt x="89" y="22"/>
                    </a:cubicBezTo>
                    <a:cubicBezTo>
                      <a:pt x="87" y="24"/>
                      <a:pt x="87" y="24"/>
                      <a:pt x="87" y="24"/>
                    </a:cubicBezTo>
                    <a:cubicBezTo>
                      <a:pt x="85" y="22"/>
                      <a:pt x="85" y="22"/>
                      <a:pt x="85" y="22"/>
                    </a:cubicBezTo>
                    <a:cubicBezTo>
                      <a:pt x="81" y="18"/>
                      <a:pt x="75" y="15"/>
                      <a:pt x="69" y="15"/>
                    </a:cubicBezTo>
                    <a:cubicBezTo>
                      <a:pt x="58" y="15"/>
                      <a:pt x="48" y="25"/>
                      <a:pt x="47" y="36"/>
                    </a:cubicBezTo>
                    <a:cubicBezTo>
                      <a:pt x="47" y="39"/>
                      <a:pt x="47" y="39"/>
                      <a:pt x="47" y="39"/>
                    </a:cubicBezTo>
                    <a:cubicBezTo>
                      <a:pt x="43" y="39"/>
                      <a:pt x="43" y="39"/>
                      <a:pt x="43" y="39"/>
                    </a:cubicBezTo>
                    <a:cubicBezTo>
                      <a:pt x="23" y="39"/>
                      <a:pt x="6" y="55"/>
                      <a:pt x="6" y="76"/>
                    </a:cubicBezTo>
                    <a:cubicBezTo>
                      <a:pt x="6" y="96"/>
                      <a:pt x="22" y="112"/>
                      <a:pt x="42" y="113"/>
                    </a:cubicBezTo>
                    <a:cubicBezTo>
                      <a:pt x="42" y="113"/>
                      <a:pt x="42" y="113"/>
                      <a:pt x="42" y="113"/>
                    </a:cubicBezTo>
                    <a:cubicBezTo>
                      <a:pt x="83" y="113"/>
                      <a:pt x="83" y="113"/>
                      <a:pt x="83" y="113"/>
                    </a:cubicBezTo>
                    <a:cubicBezTo>
                      <a:pt x="83" y="118"/>
                      <a:pt x="83" y="118"/>
                      <a:pt x="83" y="118"/>
                    </a:cubicBezTo>
                    <a:cubicBezTo>
                      <a:pt x="38" y="118"/>
                      <a:pt x="38" y="118"/>
                      <a:pt x="38" y="118"/>
                    </a:cubicBezTo>
                    <a:cubicBezTo>
                      <a:pt x="17" y="116"/>
                      <a:pt x="0" y="98"/>
                      <a:pt x="0" y="76"/>
                    </a:cubicBezTo>
                    <a:cubicBezTo>
                      <a:pt x="0" y="52"/>
                      <a:pt x="19" y="34"/>
                      <a:pt x="42" y="33"/>
                    </a:cubicBezTo>
                    <a:cubicBezTo>
                      <a:pt x="44" y="20"/>
                      <a:pt x="55" y="10"/>
                      <a:pt x="69" y="10"/>
                    </a:cubicBezTo>
                    <a:cubicBezTo>
                      <a:pt x="76" y="10"/>
                      <a:pt x="82" y="12"/>
                      <a:pt x="86" y="15"/>
                    </a:cubicBezTo>
                    <a:cubicBezTo>
                      <a:pt x="95" y="5"/>
                      <a:pt x="107" y="0"/>
                      <a:pt x="121" y="0"/>
                    </a:cubicBezTo>
                    <a:cubicBezTo>
                      <a:pt x="145" y="0"/>
                      <a:pt x="165" y="20"/>
                      <a:pt x="165" y="44"/>
                    </a:cubicBezTo>
                    <a:cubicBezTo>
                      <a:pt x="165" y="50"/>
                      <a:pt x="164" y="56"/>
                      <a:pt x="162" y="61"/>
                    </a:cubicBezTo>
                    <a:cubicBezTo>
                      <a:pt x="176" y="63"/>
                      <a:pt x="186" y="75"/>
                      <a:pt x="186" y="89"/>
                    </a:cubicBezTo>
                    <a:cubicBezTo>
                      <a:pt x="186" y="105"/>
                      <a:pt x="173" y="118"/>
                      <a:pt x="157"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82" name="Freeform 42"/>
              <p:cNvSpPr/>
              <p:nvPr/>
            </p:nvSpPr>
            <p:spPr bwMode="auto">
              <a:xfrm>
                <a:off x="37" y="85"/>
                <a:ext cx="36" cy="21"/>
              </a:xfrm>
              <a:custGeom>
                <a:avLst/>
                <a:gdLst>
                  <a:gd name="T0" fmla="*/ 18 w 36"/>
                  <a:gd name="T1" fmla="*/ 21 h 21"/>
                  <a:gd name="T2" fmla="*/ 0 w 36"/>
                  <a:gd name="T3" fmla="*/ 3 h 21"/>
                  <a:gd name="T4" fmla="*/ 2 w 36"/>
                  <a:gd name="T5" fmla="*/ 0 h 21"/>
                  <a:gd name="T6" fmla="*/ 18 w 36"/>
                  <a:gd name="T7" fmla="*/ 16 h 21"/>
                  <a:gd name="T8" fmla="*/ 34 w 36"/>
                  <a:gd name="T9" fmla="*/ 0 h 21"/>
                  <a:gd name="T10" fmla="*/ 36 w 36"/>
                  <a:gd name="T11" fmla="*/ 3 h 21"/>
                  <a:gd name="T12" fmla="*/ 18 w 3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36" h="21">
                    <a:moveTo>
                      <a:pt x="18" y="21"/>
                    </a:moveTo>
                    <a:lnTo>
                      <a:pt x="0" y="3"/>
                    </a:lnTo>
                    <a:lnTo>
                      <a:pt x="2" y="0"/>
                    </a:lnTo>
                    <a:lnTo>
                      <a:pt x="18" y="16"/>
                    </a:lnTo>
                    <a:lnTo>
                      <a:pt x="34" y="0"/>
                    </a:lnTo>
                    <a:lnTo>
                      <a:pt x="36" y="3"/>
                    </a:lnTo>
                    <a:lnTo>
                      <a:pt x="18"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83" name="Rectangle 43"/>
              <p:cNvSpPr>
                <a:spLocks noChangeArrowheads="1"/>
              </p:cNvSpPr>
              <p:nvPr/>
            </p:nvSpPr>
            <p:spPr bwMode="auto">
              <a:xfrm>
                <a:off x="53" y="35"/>
                <a:ext cx="4" cy="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zh-CN" altLang="zh-CN" dirty="0">
                <a:solidFill>
                  <a:schemeClr val="bg1"/>
                </a:solidFill>
                <a:latin typeface="方正古隶简体" panose="03000509000000000000" charset="-122"/>
                <a:ea typeface="方正古隶简体" panose="03000509000000000000" charset="-122"/>
              </a:rPr>
              <a:t>1.灸法起源——火的应用</a:t>
            </a:r>
            <a:endParaRPr lang="zh-CN" altLang="zh-CN" dirty="0">
              <a:solidFill>
                <a:schemeClr val="bg1"/>
              </a:solidFill>
              <a:latin typeface="方正古隶简体" panose="03000509000000000000" charset="-122"/>
              <a:ea typeface="方正古隶简体" panose="03000509000000000000" charset="-122"/>
            </a:endParaRPr>
          </a:p>
        </p:txBody>
      </p:sp>
      <p:pic>
        <p:nvPicPr>
          <p:cNvPr id="13316" name="Picture 2"/>
          <p:cNvPicPr>
            <a:picLocks noChangeAspect="1"/>
          </p:cNvPicPr>
          <p:nvPr/>
        </p:nvPicPr>
        <p:blipFill>
          <a:blip r:embed="rId3"/>
          <a:stretch>
            <a:fillRect/>
          </a:stretch>
        </p:blipFill>
        <p:spPr>
          <a:xfrm>
            <a:off x="4968240" y="1623378"/>
            <a:ext cx="3887788" cy="258603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3316"/>
                                        </p:tgtEl>
                                        <p:attrNameLst>
                                          <p:attrName>style.visibility</p:attrName>
                                        </p:attrNameLst>
                                      </p:cBhvr>
                                      <p:to>
                                        <p:strVal val="visible"/>
                                      </p:to>
                                    </p:set>
                                    <p:animEffect transition="in" filter="fade">
                                      <p:cBhvr>
                                        <p:cTn id="15" dur="1000"/>
                                        <p:tgtEl>
                                          <p:spTgt spid="13316"/>
                                        </p:tgtEl>
                                      </p:cBhvr>
                                    </p:animEffect>
                                    <p:anim calcmode="lin" valueType="num">
                                      <p:cBhvr>
                                        <p:cTn id="16" dur="1000" fill="hold"/>
                                        <p:tgtEl>
                                          <p:spTgt spid="13316"/>
                                        </p:tgtEl>
                                        <p:attrNameLst>
                                          <p:attrName>ppt_x</p:attrName>
                                        </p:attrNameLst>
                                      </p:cBhvr>
                                      <p:tavLst>
                                        <p:tav tm="0">
                                          <p:val>
                                            <p:strVal val="#ppt_x"/>
                                          </p:val>
                                        </p:tav>
                                        <p:tav tm="100000">
                                          <p:val>
                                            <p:strVal val="#ppt_x"/>
                                          </p:val>
                                        </p:tav>
                                      </p:tavLst>
                                    </p:anim>
                                    <p:anim calcmode="lin" valueType="num">
                                      <p:cBhvr>
                                        <p:cTn id="17"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sp>
        <p:nvSpPr>
          <p:cNvPr id="36" name="圆角矩形 35"/>
          <p:cNvSpPr/>
          <p:nvPr/>
        </p:nvSpPr>
        <p:spPr>
          <a:xfrm>
            <a:off x="782320" y="790575"/>
            <a:ext cx="7134860" cy="6604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6804025" cy="645160"/>
          </a:xfrm>
          <a:prstGeom prst="rect">
            <a:avLst/>
          </a:prstGeom>
          <a:noFill/>
          <a:ln>
            <a:noFill/>
          </a:ln>
          <a:effectLst/>
        </p:spPr>
        <p:txBody>
          <a:bodyPr wrap="square">
            <a:spAutoFit/>
          </a:bodyPr>
          <a:lstStyle/>
          <a:p>
            <a:r>
              <a:rPr lang="zh-CN" altLang="zh-CN" dirty="0">
                <a:solidFill>
                  <a:schemeClr val="bg1"/>
                </a:solidFill>
                <a:latin typeface="方正古隶简体" panose="03000509000000000000" charset="-122"/>
                <a:ea typeface="方正古隶简体" panose="03000509000000000000" charset="-122"/>
              </a:rPr>
              <a:t>2.针法起源：砭石→骨针、陶针、竹针→金属针：金针、银针——伏羲制九针</a:t>
            </a:r>
            <a:endParaRPr lang="zh-CN" altLang="zh-CN" dirty="0">
              <a:solidFill>
                <a:schemeClr val="bg1"/>
              </a:solidFill>
              <a:latin typeface="方正古隶简体" panose="03000509000000000000" charset="-122"/>
              <a:ea typeface="方正古隶简体" panose="03000509000000000000" charset="-122"/>
            </a:endParaRPr>
          </a:p>
        </p:txBody>
      </p:sp>
      <p:pic>
        <p:nvPicPr>
          <p:cNvPr id="14339" name="Picture 5" descr="u=1186279953,2770375972&amp;fm=23&amp;gp=0"/>
          <p:cNvPicPr>
            <a:picLocks noChangeAspect="1"/>
          </p:cNvPicPr>
          <p:nvPr/>
        </p:nvPicPr>
        <p:blipFill>
          <a:blip r:embed="rId3"/>
          <a:stretch>
            <a:fillRect/>
          </a:stretch>
        </p:blipFill>
        <p:spPr>
          <a:xfrm>
            <a:off x="289242" y="1617980"/>
            <a:ext cx="2215515" cy="1244600"/>
          </a:xfrm>
          <a:prstGeom prst="rect">
            <a:avLst/>
          </a:prstGeom>
          <a:noFill/>
          <a:ln w="9525">
            <a:noFill/>
          </a:ln>
        </p:spPr>
      </p:pic>
      <p:pic>
        <p:nvPicPr>
          <p:cNvPr id="14340" name="Picture 7" descr="u=1487285790,3088653112&amp;fm=23&amp;gp=0"/>
          <p:cNvPicPr>
            <a:picLocks noChangeAspect="1"/>
          </p:cNvPicPr>
          <p:nvPr/>
        </p:nvPicPr>
        <p:blipFill>
          <a:blip r:embed="rId4"/>
          <a:stretch>
            <a:fillRect/>
          </a:stretch>
        </p:blipFill>
        <p:spPr>
          <a:xfrm>
            <a:off x="2839402" y="1617980"/>
            <a:ext cx="1595755" cy="1245235"/>
          </a:xfrm>
          <a:prstGeom prst="rect">
            <a:avLst/>
          </a:prstGeom>
          <a:noFill/>
          <a:ln w="9525">
            <a:noFill/>
          </a:ln>
        </p:spPr>
      </p:pic>
      <p:pic>
        <p:nvPicPr>
          <p:cNvPr id="14341" name="Picture 2"/>
          <p:cNvPicPr>
            <a:picLocks noChangeAspect="1"/>
          </p:cNvPicPr>
          <p:nvPr/>
        </p:nvPicPr>
        <p:blipFill>
          <a:blip r:embed="rId5"/>
          <a:stretch>
            <a:fillRect/>
          </a:stretch>
        </p:blipFill>
        <p:spPr>
          <a:xfrm>
            <a:off x="1260475" y="3130550"/>
            <a:ext cx="4084320" cy="1659255"/>
          </a:xfrm>
          <a:prstGeom prst="rect">
            <a:avLst/>
          </a:prstGeom>
          <a:noFill/>
          <a:ln w="9525">
            <a:noFill/>
          </a:ln>
        </p:spPr>
      </p:pic>
      <p:pic>
        <p:nvPicPr>
          <p:cNvPr id="14342" name="Picture 3"/>
          <p:cNvPicPr>
            <a:picLocks noChangeAspect="1"/>
          </p:cNvPicPr>
          <p:nvPr/>
        </p:nvPicPr>
        <p:blipFill>
          <a:blip r:embed="rId6"/>
          <a:stretch>
            <a:fillRect/>
          </a:stretch>
        </p:blipFill>
        <p:spPr>
          <a:xfrm>
            <a:off x="4797108" y="1610360"/>
            <a:ext cx="4057650" cy="1260475"/>
          </a:xfrm>
          <a:prstGeom prst="rect">
            <a:avLst/>
          </a:prstGeom>
          <a:noFill/>
          <a:ln w="9525">
            <a:noFill/>
          </a:ln>
        </p:spPr>
      </p:pic>
      <p:pic>
        <p:nvPicPr>
          <p:cNvPr id="14343" name="Picture 4"/>
          <p:cNvPicPr>
            <a:picLocks noChangeAspect="1"/>
          </p:cNvPicPr>
          <p:nvPr/>
        </p:nvPicPr>
        <p:blipFill>
          <a:blip r:embed="rId7"/>
          <a:stretch>
            <a:fillRect/>
          </a:stretch>
        </p:blipFill>
        <p:spPr>
          <a:xfrm>
            <a:off x="6202045" y="3130550"/>
            <a:ext cx="1248410" cy="16643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4339"/>
                                        </p:tgtEl>
                                        <p:attrNameLst>
                                          <p:attrName>style.visibility</p:attrName>
                                        </p:attrNameLst>
                                      </p:cBhvr>
                                      <p:to>
                                        <p:strVal val="visible"/>
                                      </p:to>
                                    </p:set>
                                    <p:anim calcmode="lin" valueType="num">
                                      <p:cBhvr additive="base">
                                        <p:cTn id="15" dur="500" fill="hold"/>
                                        <p:tgtEl>
                                          <p:spTgt spid="14339"/>
                                        </p:tgtEl>
                                        <p:attrNameLst>
                                          <p:attrName>ppt_x</p:attrName>
                                        </p:attrNameLst>
                                      </p:cBhvr>
                                      <p:tavLst>
                                        <p:tav tm="0">
                                          <p:val>
                                            <p:strVal val="0-#ppt_w/2"/>
                                          </p:val>
                                        </p:tav>
                                        <p:tav tm="100000">
                                          <p:val>
                                            <p:strVal val="#ppt_x"/>
                                          </p:val>
                                        </p:tav>
                                      </p:tavLst>
                                    </p:anim>
                                    <p:anim calcmode="lin" valueType="num">
                                      <p:cBhvr additive="base">
                                        <p:cTn id="16" dur="500" fill="hold"/>
                                        <p:tgtEl>
                                          <p:spTgt spid="1433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340"/>
                                        </p:tgtEl>
                                        <p:attrNameLst>
                                          <p:attrName>style.visibility</p:attrName>
                                        </p:attrNameLst>
                                      </p:cBhvr>
                                      <p:to>
                                        <p:strVal val="visible"/>
                                      </p:to>
                                    </p:set>
                                    <p:anim calcmode="lin" valueType="num">
                                      <p:cBhvr additive="base">
                                        <p:cTn id="19" dur="500" fill="hold"/>
                                        <p:tgtEl>
                                          <p:spTgt spid="14340"/>
                                        </p:tgtEl>
                                        <p:attrNameLst>
                                          <p:attrName>ppt_x</p:attrName>
                                        </p:attrNameLst>
                                      </p:cBhvr>
                                      <p:tavLst>
                                        <p:tav tm="0">
                                          <p:val>
                                            <p:strVal val="0-#ppt_w/2"/>
                                          </p:val>
                                        </p:tav>
                                        <p:tav tm="100000">
                                          <p:val>
                                            <p:strVal val="#ppt_x"/>
                                          </p:val>
                                        </p:tav>
                                      </p:tavLst>
                                    </p:anim>
                                    <p:anim calcmode="lin" valueType="num">
                                      <p:cBhvr additive="base">
                                        <p:cTn id="20" dur="500" fill="hold"/>
                                        <p:tgtEl>
                                          <p:spTgt spid="1434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342"/>
                                        </p:tgtEl>
                                        <p:attrNameLst>
                                          <p:attrName>style.visibility</p:attrName>
                                        </p:attrNameLst>
                                      </p:cBhvr>
                                      <p:to>
                                        <p:strVal val="visible"/>
                                      </p:to>
                                    </p:set>
                                    <p:anim calcmode="lin" valueType="num">
                                      <p:cBhvr additive="base">
                                        <p:cTn id="23" dur="500" fill="hold"/>
                                        <p:tgtEl>
                                          <p:spTgt spid="14342"/>
                                        </p:tgtEl>
                                        <p:attrNameLst>
                                          <p:attrName>ppt_x</p:attrName>
                                        </p:attrNameLst>
                                      </p:cBhvr>
                                      <p:tavLst>
                                        <p:tav tm="0">
                                          <p:val>
                                            <p:strVal val="0-#ppt_w/2"/>
                                          </p:val>
                                        </p:tav>
                                        <p:tav tm="100000">
                                          <p:val>
                                            <p:strVal val="#ppt_x"/>
                                          </p:val>
                                        </p:tav>
                                      </p:tavLst>
                                    </p:anim>
                                    <p:anim calcmode="lin" valueType="num">
                                      <p:cBhvr additive="base">
                                        <p:cTn id="24" dur="500" fill="hold"/>
                                        <p:tgtEl>
                                          <p:spTgt spid="1434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4341"/>
                                        </p:tgtEl>
                                        <p:attrNameLst>
                                          <p:attrName>style.visibility</p:attrName>
                                        </p:attrNameLst>
                                      </p:cBhvr>
                                      <p:to>
                                        <p:strVal val="visible"/>
                                      </p:to>
                                    </p:set>
                                    <p:anim calcmode="lin" valueType="num">
                                      <p:cBhvr additive="base">
                                        <p:cTn id="27" dur="500" fill="hold"/>
                                        <p:tgtEl>
                                          <p:spTgt spid="14341"/>
                                        </p:tgtEl>
                                        <p:attrNameLst>
                                          <p:attrName>ppt_x</p:attrName>
                                        </p:attrNameLst>
                                      </p:cBhvr>
                                      <p:tavLst>
                                        <p:tav tm="0">
                                          <p:val>
                                            <p:strVal val="0-#ppt_w/2"/>
                                          </p:val>
                                        </p:tav>
                                        <p:tav tm="100000">
                                          <p:val>
                                            <p:strVal val="#ppt_x"/>
                                          </p:val>
                                        </p:tav>
                                      </p:tavLst>
                                    </p:anim>
                                    <p:anim calcmode="lin" valueType="num">
                                      <p:cBhvr additive="base">
                                        <p:cTn id="28" dur="500" fill="hold"/>
                                        <p:tgtEl>
                                          <p:spTgt spid="1434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4343"/>
                                        </p:tgtEl>
                                        <p:attrNameLst>
                                          <p:attrName>style.visibility</p:attrName>
                                        </p:attrNameLst>
                                      </p:cBhvr>
                                      <p:to>
                                        <p:strVal val="visible"/>
                                      </p:to>
                                    </p:set>
                                    <p:anim calcmode="lin" valueType="num">
                                      <p:cBhvr additive="base">
                                        <p:cTn id="31" dur="500" fill="hold"/>
                                        <p:tgtEl>
                                          <p:spTgt spid="14343"/>
                                        </p:tgtEl>
                                        <p:attrNameLst>
                                          <p:attrName>ppt_x</p:attrName>
                                        </p:attrNameLst>
                                      </p:cBhvr>
                                      <p:tavLst>
                                        <p:tav tm="0">
                                          <p:val>
                                            <p:strVal val="0-#ppt_w/2"/>
                                          </p:val>
                                        </p:tav>
                                        <p:tav tm="100000">
                                          <p:val>
                                            <p:strVal val="#ppt_x"/>
                                          </p:val>
                                        </p:tav>
                                      </p:tavLst>
                                    </p:anim>
                                    <p:anim calcmode="lin" valueType="num">
                                      <p:cBhvr additive="base">
                                        <p:cTn id="32" dur="500" fill="hold"/>
                                        <p:tgtEl>
                                          <p:spTgt spid="143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4" name="组合 3"/>
          <p:cNvGrpSpPr/>
          <p:nvPr/>
        </p:nvGrpSpPr>
        <p:grpSpPr>
          <a:xfrm>
            <a:off x="731960" y="1706992"/>
            <a:ext cx="3763205" cy="1057798"/>
            <a:chOff x="731960" y="1706992"/>
            <a:chExt cx="3763205" cy="1057798"/>
          </a:xfrm>
        </p:grpSpPr>
        <p:grpSp>
          <p:nvGrpSpPr>
            <p:cNvPr id="3" name="组合 2"/>
            <p:cNvGrpSpPr/>
            <p:nvPr/>
          </p:nvGrpSpPr>
          <p:grpSpPr>
            <a:xfrm>
              <a:off x="731960" y="1706992"/>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03985" y="1732915"/>
              <a:ext cx="309118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sz="1600" kern="0" noProof="0" dirty="0">
                  <a:ln>
                    <a:noFill/>
                  </a:ln>
                  <a:effectLst/>
                  <a:uLnTx/>
                  <a:uFillTx/>
                  <a:latin typeface="方正古隶简体" panose="03000509000000000000" charset="-122"/>
                  <a:ea typeface="方正古隶简体" panose="03000509000000000000" charset="-122"/>
                  <a:sym typeface="+mn-ea"/>
                </a:rPr>
                <a:t>《淮南子》：“神农尝百草，一日而遇七十毒。”</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r>
                <a:rPr sz="1600" kern="0" noProof="0" dirty="0">
                  <a:ln>
                    <a:noFill/>
                  </a:ln>
                  <a:effectLst/>
                  <a:uLnTx/>
                  <a:uFillTx/>
                  <a:latin typeface="方正古隶简体" panose="03000509000000000000" charset="-122"/>
                  <a:ea typeface="方正古隶简体" panose="03000509000000000000" charset="-122"/>
                  <a:sym typeface="+mn-ea"/>
                </a:rPr>
                <a:t>跨湖桥“草药罐”出土。</a:t>
              </a:r>
              <a:endParaRPr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buFont typeface="Arial" panose="020B0604020202020204" pitchFamily="34" charset="0"/>
                <a:buNone/>
              </a:pPr>
              <a:endParaRPr sz="800" dirty="0">
                <a:solidFill>
                  <a:schemeClr val="tx1"/>
                </a:solidFill>
                <a:latin typeface="微软雅黑" panose="020B0503020204020204" charset="-122"/>
                <a:ea typeface="微软雅黑" panose="020B0503020204020204" charset="-122"/>
              </a:endParaRPr>
            </a:p>
          </p:txBody>
        </p:sp>
        <p:grpSp>
          <p:nvGrpSpPr>
            <p:cNvPr id="74" name="Group 34"/>
            <p:cNvGrpSpPr/>
            <p:nvPr/>
          </p:nvGrpSpPr>
          <p:grpSpPr bwMode="auto">
            <a:xfrm>
              <a:off x="897026" y="1871314"/>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zh-CN" altLang="zh-CN" dirty="0">
                <a:solidFill>
                  <a:schemeClr val="bg1"/>
                </a:solidFill>
                <a:latin typeface="方正古隶简体" panose="03000509000000000000" charset="-122"/>
                <a:ea typeface="方正古隶简体" panose="03000509000000000000" charset="-122"/>
              </a:rPr>
              <a:t>3.药物起源：</a:t>
            </a:r>
            <a:endParaRPr lang="zh-CN" altLang="zh-CN" dirty="0">
              <a:solidFill>
                <a:schemeClr val="bg1"/>
              </a:solidFill>
              <a:latin typeface="方正古隶简体" panose="03000509000000000000" charset="-122"/>
              <a:ea typeface="方正古隶简体" panose="03000509000000000000" charset="-122"/>
            </a:endParaRPr>
          </a:p>
        </p:txBody>
      </p:sp>
      <p:pic>
        <p:nvPicPr>
          <p:cNvPr id="6" name="Picture 6" descr="1246677087duYo6dhr"/>
          <p:cNvPicPr>
            <a:picLocks noChangeAspect="1"/>
          </p:cNvPicPr>
          <p:nvPr/>
        </p:nvPicPr>
        <p:blipFill>
          <a:blip r:embed="rId3"/>
          <a:stretch>
            <a:fillRect/>
          </a:stretch>
        </p:blipFill>
        <p:spPr>
          <a:xfrm>
            <a:off x="3274695" y="2853690"/>
            <a:ext cx="1798320" cy="1990725"/>
          </a:xfrm>
          <a:prstGeom prst="rect">
            <a:avLst/>
          </a:prstGeom>
          <a:noFill/>
          <a:ln w="9525">
            <a:noFill/>
          </a:ln>
        </p:spPr>
      </p:pic>
      <p:pic>
        <p:nvPicPr>
          <p:cNvPr id="7" name="Picture 7" descr="IMG_1636"/>
          <p:cNvPicPr>
            <a:picLocks noChangeAspect="1"/>
          </p:cNvPicPr>
          <p:nvPr/>
        </p:nvPicPr>
        <p:blipFill>
          <a:blip r:embed="rId4"/>
          <a:stretch>
            <a:fillRect/>
          </a:stretch>
        </p:blipFill>
        <p:spPr>
          <a:xfrm>
            <a:off x="5595620" y="2860040"/>
            <a:ext cx="2978785" cy="1984375"/>
          </a:xfrm>
          <a:prstGeom prst="rect">
            <a:avLst/>
          </a:prstGeom>
          <a:noFill/>
          <a:ln w="9525">
            <a:noFill/>
          </a:ln>
        </p:spPr>
      </p:pic>
      <p:pic>
        <p:nvPicPr>
          <p:cNvPr id="8" name="Picture 2"/>
          <p:cNvPicPr>
            <a:picLocks noChangeAspect="1"/>
          </p:cNvPicPr>
          <p:nvPr/>
        </p:nvPicPr>
        <p:blipFill>
          <a:blip r:embed="rId5"/>
          <a:stretch>
            <a:fillRect/>
          </a:stretch>
        </p:blipFill>
        <p:spPr>
          <a:xfrm>
            <a:off x="5596890" y="805180"/>
            <a:ext cx="2977515" cy="18465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22" presetClass="entr" presetSubtype="1"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0-#ppt_w/2"/>
                                          </p:val>
                                        </p:tav>
                                        <p:tav tm="100000">
                                          <p:val>
                                            <p:strVal val="#ppt_x"/>
                                          </p:val>
                                        </p:tav>
                                      </p:tavLst>
                                    </p:anim>
                                    <p:anim calcmode="lin" valueType="num">
                                      <p:cBhvr additive="base">
                                        <p:cTn id="3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49211" y="3346791"/>
            <a:ext cx="3837394" cy="615609"/>
            <a:chOff x="749211" y="3346791"/>
            <a:chExt cx="3837394" cy="615609"/>
          </a:xfrm>
        </p:grpSpPr>
        <p:sp>
          <p:nvSpPr>
            <p:cNvPr id="61" name="Rectangle 18"/>
            <p:cNvSpPr>
              <a:spLocks noChangeArrowheads="1"/>
            </p:cNvSpPr>
            <p:nvPr/>
          </p:nvSpPr>
          <p:spPr bwMode="auto">
            <a:xfrm>
              <a:off x="1426210" y="3372485"/>
              <a:ext cx="3160395"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600" kern="0" noProof="0" dirty="0">
                  <a:ln>
                    <a:noFill/>
                  </a:ln>
                  <a:effectLst/>
                  <a:uLnTx/>
                  <a:uFillTx/>
                  <a:latin typeface="方正古隶简体" panose="03000509000000000000" charset="-122"/>
                  <a:ea typeface="方正古隶简体" panose="03000509000000000000" charset="-122"/>
                  <a:sym typeface="+mn-ea"/>
                </a:rPr>
                <a:t>《黄帝内经》中十三首治病药方。</a:t>
              </a:r>
              <a:endParaRPr lang="zh-CN" altLang="en-US"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pPr>
              <a:endParaRPr lang="zh-CN" altLang="en-US" sz="1600" kern="0" noProof="0" dirty="0">
                <a:ln>
                  <a:noFill/>
                </a:ln>
                <a:solidFill>
                  <a:schemeClr val="tx1"/>
                </a:solidFill>
                <a:effectLst/>
                <a:uLnTx/>
                <a:uFillTx/>
                <a:latin typeface="方正古隶简体" panose="03000509000000000000" charset="-122"/>
                <a:ea typeface="方正古隶简体" panose="03000509000000000000" charset="-122"/>
              </a:endParaRPr>
            </a:p>
          </p:txBody>
        </p:sp>
        <p:grpSp>
          <p:nvGrpSpPr>
            <p:cNvPr id="5" name="组合 4"/>
            <p:cNvGrpSpPr/>
            <p:nvPr/>
          </p:nvGrpSpPr>
          <p:grpSpPr>
            <a:xfrm>
              <a:off x="749211" y="3346791"/>
              <a:ext cx="499479" cy="500619"/>
              <a:chOff x="726914" y="3116152"/>
              <a:chExt cx="499430" cy="500570"/>
            </a:xfrm>
            <a:solidFill>
              <a:srgbClr val="CE7B01"/>
            </a:solidFill>
          </p:grpSpPr>
          <p:sp>
            <p:nvSpPr>
              <p:cNvPr id="88" name="Oval 5"/>
              <p:cNvSpPr>
                <a:spLocks noChangeArrowheads="1"/>
              </p:cNvSpPr>
              <p:nvPr/>
            </p:nvSpPr>
            <p:spPr bwMode="auto">
              <a:xfrm>
                <a:off x="782479" y="317184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89" name="Oval 5"/>
              <p:cNvSpPr>
                <a:spLocks noChangeArrowheads="1"/>
              </p:cNvSpPr>
              <p:nvPr/>
            </p:nvSpPr>
            <p:spPr bwMode="auto">
              <a:xfrm>
                <a:off x="726914" y="3116152"/>
                <a:ext cx="499430" cy="500570"/>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grpSp>
          <p:nvGrpSpPr>
            <p:cNvPr id="69" name="Group 29"/>
            <p:cNvGrpSpPr/>
            <p:nvPr/>
          </p:nvGrpSpPr>
          <p:grpSpPr bwMode="auto">
            <a:xfrm>
              <a:off x="912901" y="3527895"/>
              <a:ext cx="177818" cy="163528"/>
              <a:chOff x="0" y="0"/>
              <a:chExt cx="112" cy="103"/>
            </a:xfrm>
            <a:solidFill>
              <a:schemeClr val="bg1"/>
            </a:solidFill>
          </p:grpSpPr>
          <p:sp>
            <p:nvSpPr>
              <p:cNvPr id="70" name="Freeform 30"/>
              <p:cNvSpPr/>
              <p:nvPr/>
            </p:nvSpPr>
            <p:spPr bwMode="auto">
              <a:xfrm>
                <a:off x="0" y="0"/>
                <a:ext cx="105" cy="103"/>
              </a:xfrm>
              <a:custGeom>
                <a:avLst/>
                <a:gdLst>
                  <a:gd name="T0" fmla="*/ 89 w 177"/>
                  <a:gd name="T1" fmla="*/ 176 h 176"/>
                  <a:gd name="T2" fmla="*/ 27 w 177"/>
                  <a:gd name="T3" fmla="*/ 151 h 176"/>
                  <a:gd name="T4" fmla="*/ 0 w 177"/>
                  <a:gd name="T5" fmla="*/ 89 h 176"/>
                  <a:gd name="T6" fmla="*/ 26 w 177"/>
                  <a:gd name="T7" fmla="*/ 26 h 176"/>
                  <a:gd name="T8" fmla="*/ 88 w 177"/>
                  <a:gd name="T9" fmla="*/ 0 h 176"/>
                  <a:gd name="T10" fmla="*/ 89 w 177"/>
                  <a:gd name="T11" fmla="*/ 0 h 176"/>
                  <a:gd name="T12" fmla="*/ 177 w 177"/>
                  <a:gd name="T13" fmla="*/ 88 h 176"/>
                  <a:gd name="T14" fmla="*/ 171 w 177"/>
                  <a:gd name="T15" fmla="*/ 88 h 176"/>
                  <a:gd name="T16" fmla="*/ 89 w 177"/>
                  <a:gd name="T17" fmla="*/ 6 h 176"/>
                  <a:gd name="T18" fmla="*/ 88 w 177"/>
                  <a:gd name="T19" fmla="*/ 6 h 176"/>
                  <a:gd name="T20" fmla="*/ 30 w 177"/>
                  <a:gd name="T21" fmla="*/ 30 h 176"/>
                  <a:gd name="T22" fmla="*/ 6 w 177"/>
                  <a:gd name="T23" fmla="*/ 89 h 176"/>
                  <a:gd name="T24" fmla="*/ 31 w 177"/>
                  <a:gd name="T25" fmla="*/ 147 h 176"/>
                  <a:gd name="T26" fmla="*/ 89 w 177"/>
                  <a:gd name="T27" fmla="*/ 170 h 176"/>
                  <a:gd name="T28" fmla="*/ 89 w 177"/>
                  <a:gd name="T29" fmla="*/ 170 h 176"/>
                  <a:gd name="T30" fmla="*/ 155 w 177"/>
                  <a:gd name="T31" fmla="*/ 136 h 176"/>
                  <a:gd name="T32" fmla="*/ 160 w 177"/>
                  <a:gd name="T33" fmla="*/ 139 h 176"/>
                  <a:gd name="T34" fmla="*/ 89 w 177"/>
                  <a:gd name="T35" fmla="*/ 176 h 176"/>
                  <a:gd name="T36" fmla="*/ 89 w 177"/>
                  <a:gd name="T3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6">
                    <a:moveTo>
                      <a:pt x="89" y="176"/>
                    </a:moveTo>
                    <a:cubicBezTo>
                      <a:pt x="65" y="176"/>
                      <a:pt x="43" y="167"/>
                      <a:pt x="27" y="151"/>
                    </a:cubicBezTo>
                    <a:cubicBezTo>
                      <a:pt x="10" y="134"/>
                      <a:pt x="0" y="112"/>
                      <a:pt x="0" y="89"/>
                    </a:cubicBezTo>
                    <a:cubicBezTo>
                      <a:pt x="0" y="65"/>
                      <a:pt x="9" y="43"/>
                      <a:pt x="26" y="26"/>
                    </a:cubicBezTo>
                    <a:cubicBezTo>
                      <a:pt x="42" y="9"/>
                      <a:pt x="64" y="0"/>
                      <a:pt x="88" y="0"/>
                    </a:cubicBezTo>
                    <a:cubicBezTo>
                      <a:pt x="88" y="0"/>
                      <a:pt x="88" y="0"/>
                      <a:pt x="89" y="0"/>
                    </a:cubicBezTo>
                    <a:cubicBezTo>
                      <a:pt x="137" y="0"/>
                      <a:pt x="176" y="39"/>
                      <a:pt x="177" y="88"/>
                    </a:cubicBezTo>
                    <a:cubicBezTo>
                      <a:pt x="171" y="88"/>
                      <a:pt x="171" y="88"/>
                      <a:pt x="171" y="88"/>
                    </a:cubicBezTo>
                    <a:cubicBezTo>
                      <a:pt x="170" y="43"/>
                      <a:pt x="134" y="6"/>
                      <a:pt x="89" y="6"/>
                    </a:cubicBezTo>
                    <a:cubicBezTo>
                      <a:pt x="88" y="6"/>
                      <a:pt x="88" y="6"/>
                      <a:pt x="88" y="6"/>
                    </a:cubicBezTo>
                    <a:cubicBezTo>
                      <a:pt x="66" y="6"/>
                      <a:pt x="46" y="15"/>
                      <a:pt x="30" y="30"/>
                    </a:cubicBezTo>
                    <a:cubicBezTo>
                      <a:pt x="15" y="46"/>
                      <a:pt x="6" y="67"/>
                      <a:pt x="6" y="89"/>
                    </a:cubicBezTo>
                    <a:cubicBezTo>
                      <a:pt x="7" y="111"/>
                      <a:pt x="15" y="131"/>
                      <a:pt x="31" y="147"/>
                    </a:cubicBezTo>
                    <a:cubicBezTo>
                      <a:pt x="46" y="162"/>
                      <a:pt x="67" y="170"/>
                      <a:pt x="89" y="170"/>
                    </a:cubicBezTo>
                    <a:cubicBezTo>
                      <a:pt x="89" y="170"/>
                      <a:pt x="89" y="170"/>
                      <a:pt x="89" y="170"/>
                    </a:cubicBezTo>
                    <a:cubicBezTo>
                      <a:pt x="115" y="170"/>
                      <a:pt x="140" y="157"/>
                      <a:pt x="155" y="136"/>
                    </a:cubicBezTo>
                    <a:cubicBezTo>
                      <a:pt x="160" y="139"/>
                      <a:pt x="160" y="139"/>
                      <a:pt x="160" y="139"/>
                    </a:cubicBezTo>
                    <a:cubicBezTo>
                      <a:pt x="144" y="162"/>
                      <a:pt x="117" y="176"/>
                      <a:pt x="89" y="176"/>
                    </a:cubicBezTo>
                    <a:cubicBezTo>
                      <a:pt x="89" y="176"/>
                      <a:pt x="89" y="176"/>
                      <a:pt x="8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1" name="Freeform 31"/>
              <p:cNvSpPr/>
              <p:nvPr/>
            </p:nvSpPr>
            <p:spPr bwMode="auto">
              <a:xfrm>
                <a:off x="89" y="39"/>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2" name="Freeform 32"/>
              <p:cNvSpPr>
                <a:spLocks noEditPoints="1"/>
              </p:cNvSpPr>
              <p:nvPr/>
            </p:nvSpPr>
            <p:spPr bwMode="auto">
              <a:xfrm>
                <a:off x="38" y="27"/>
                <a:ext cx="28" cy="24"/>
              </a:xfrm>
              <a:custGeom>
                <a:avLst/>
                <a:gdLst>
                  <a:gd name="T0" fmla="*/ 0 w 47"/>
                  <a:gd name="T1" fmla="*/ 41 h 41"/>
                  <a:gd name="T2" fmla="*/ 0 w 47"/>
                  <a:gd name="T3" fmla="*/ 24 h 41"/>
                  <a:gd name="T4" fmla="*/ 23 w 47"/>
                  <a:gd name="T5" fmla="*/ 0 h 41"/>
                  <a:gd name="T6" fmla="*/ 47 w 47"/>
                  <a:gd name="T7" fmla="*/ 24 h 41"/>
                  <a:gd name="T8" fmla="*/ 47 w 47"/>
                  <a:gd name="T9" fmla="*/ 40 h 41"/>
                  <a:gd name="T10" fmla="*/ 0 w 47"/>
                  <a:gd name="T11" fmla="*/ 41 h 41"/>
                  <a:gd name="T12" fmla="*/ 23 w 47"/>
                  <a:gd name="T13" fmla="*/ 6 h 41"/>
                  <a:gd name="T14" fmla="*/ 6 w 47"/>
                  <a:gd name="T15" fmla="*/ 24 h 41"/>
                  <a:gd name="T16" fmla="*/ 6 w 47"/>
                  <a:gd name="T17" fmla="*/ 35 h 41"/>
                  <a:gd name="T18" fmla="*/ 41 w 47"/>
                  <a:gd name="T19" fmla="*/ 34 h 41"/>
                  <a:gd name="T20" fmla="*/ 41 w 47"/>
                  <a:gd name="T21" fmla="*/ 24 h 41"/>
                  <a:gd name="T22" fmla="*/ 23 w 47"/>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1">
                    <a:moveTo>
                      <a:pt x="0" y="41"/>
                    </a:moveTo>
                    <a:cubicBezTo>
                      <a:pt x="0" y="24"/>
                      <a:pt x="0" y="24"/>
                      <a:pt x="0" y="24"/>
                    </a:cubicBezTo>
                    <a:cubicBezTo>
                      <a:pt x="0" y="11"/>
                      <a:pt x="10" y="0"/>
                      <a:pt x="23" y="0"/>
                    </a:cubicBezTo>
                    <a:cubicBezTo>
                      <a:pt x="36" y="0"/>
                      <a:pt x="47" y="11"/>
                      <a:pt x="47" y="24"/>
                    </a:cubicBezTo>
                    <a:cubicBezTo>
                      <a:pt x="47" y="40"/>
                      <a:pt x="47" y="40"/>
                      <a:pt x="47" y="40"/>
                    </a:cubicBezTo>
                    <a:lnTo>
                      <a:pt x="0" y="41"/>
                    </a:lnTo>
                    <a:close/>
                    <a:moveTo>
                      <a:pt x="23" y="6"/>
                    </a:moveTo>
                    <a:cubicBezTo>
                      <a:pt x="14" y="7"/>
                      <a:pt x="6" y="15"/>
                      <a:pt x="6" y="24"/>
                    </a:cubicBezTo>
                    <a:cubicBezTo>
                      <a:pt x="6" y="35"/>
                      <a:pt x="6" y="35"/>
                      <a:pt x="6" y="35"/>
                    </a:cubicBezTo>
                    <a:cubicBezTo>
                      <a:pt x="41" y="34"/>
                      <a:pt x="41" y="34"/>
                      <a:pt x="41" y="34"/>
                    </a:cubicBezTo>
                    <a:cubicBezTo>
                      <a:pt x="41" y="24"/>
                      <a:pt x="41" y="24"/>
                      <a:pt x="41" y="24"/>
                    </a:cubicBezTo>
                    <a:cubicBezTo>
                      <a:pt x="41" y="14"/>
                      <a:pt x="33" y="6"/>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3" name="Freeform 33"/>
              <p:cNvSpPr>
                <a:spLocks noEditPoints="1"/>
              </p:cNvSpPr>
              <p:nvPr/>
            </p:nvSpPr>
            <p:spPr bwMode="auto">
              <a:xfrm>
                <a:off x="32" y="47"/>
                <a:ext cx="41" cy="30"/>
              </a:xfrm>
              <a:custGeom>
                <a:avLst/>
                <a:gdLst>
                  <a:gd name="T0" fmla="*/ 4 w 68"/>
                  <a:gd name="T1" fmla="*/ 52 h 52"/>
                  <a:gd name="T2" fmla="*/ 4 w 68"/>
                  <a:gd name="T3" fmla="*/ 52 h 52"/>
                  <a:gd name="T4" fmla="*/ 0 w 68"/>
                  <a:gd name="T5" fmla="*/ 48 h 52"/>
                  <a:gd name="T6" fmla="*/ 0 w 68"/>
                  <a:gd name="T7" fmla="*/ 5 h 52"/>
                  <a:gd name="T8" fmla="*/ 4 w 68"/>
                  <a:gd name="T9" fmla="*/ 1 h 52"/>
                  <a:gd name="T10" fmla="*/ 63 w 68"/>
                  <a:gd name="T11" fmla="*/ 0 h 52"/>
                  <a:gd name="T12" fmla="*/ 67 w 68"/>
                  <a:gd name="T13" fmla="*/ 5 h 52"/>
                  <a:gd name="T14" fmla="*/ 68 w 68"/>
                  <a:gd name="T15" fmla="*/ 48 h 52"/>
                  <a:gd name="T16" fmla="*/ 66 w 68"/>
                  <a:gd name="T17" fmla="*/ 51 h 52"/>
                  <a:gd name="T18" fmla="*/ 63 w 68"/>
                  <a:gd name="T19" fmla="*/ 52 h 52"/>
                  <a:gd name="T20" fmla="*/ 4 w 68"/>
                  <a:gd name="T21" fmla="*/ 52 h 52"/>
                  <a:gd name="T22" fmla="*/ 6 w 68"/>
                  <a:gd name="T23" fmla="*/ 7 h 52"/>
                  <a:gd name="T24" fmla="*/ 6 w 68"/>
                  <a:gd name="T25" fmla="*/ 46 h 52"/>
                  <a:gd name="T26" fmla="*/ 62 w 68"/>
                  <a:gd name="T27" fmla="*/ 46 h 52"/>
                  <a:gd name="T28" fmla="*/ 61 w 68"/>
                  <a:gd name="T29" fmla="*/ 6 h 52"/>
                  <a:gd name="T30" fmla="*/ 6 w 68"/>
                  <a:gd name="T3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52">
                    <a:moveTo>
                      <a:pt x="4" y="52"/>
                    </a:moveTo>
                    <a:cubicBezTo>
                      <a:pt x="4" y="52"/>
                      <a:pt x="4" y="52"/>
                      <a:pt x="4" y="52"/>
                    </a:cubicBezTo>
                    <a:cubicBezTo>
                      <a:pt x="2" y="52"/>
                      <a:pt x="0" y="50"/>
                      <a:pt x="0" y="48"/>
                    </a:cubicBezTo>
                    <a:cubicBezTo>
                      <a:pt x="0" y="5"/>
                      <a:pt x="0" y="5"/>
                      <a:pt x="0" y="5"/>
                    </a:cubicBezTo>
                    <a:cubicBezTo>
                      <a:pt x="0" y="3"/>
                      <a:pt x="2" y="1"/>
                      <a:pt x="4" y="1"/>
                    </a:cubicBezTo>
                    <a:cubicBezTo>
                      <a:pt x="63" y="0"/>
                      <a:pt x="63" y="0"/>
                      <a:pt x="63" y="0"/>
                    </a:cubicBezTo>
                    <a:cubicBezTo>
                      <a:pt x="66" y="0"/>
                      <a:pt x="67" y="2"/>
                      <a:pt x="67" y="5"/>
                    </a:cubicBezTo>
                    <a:cubicBezTo>
                      <a:pt x="68" y="48"/>
                      <a:pt x="68" y="48"/>
                      <a:pt x="68" y="48"/>
                    </a:cubicBezTo>
                    <a:cubicBezTo>
                      <a:pt x="68" y="49"/>
                      <a:pt x="67" y="50"/>
                      <a:pt x="66" y="51"/>
                    </a:cubicBezTo>
                    <a:cubicBezTo>
                      <a:pt x="66" y="51"/>
                      <a:pt x="65" y="52"/>
                      <a:pt x="63" y="52"/>
                    </a:cubicBezTo>
                    <a:lnTo>
                      <a:pt x="4" y="52"/>
                    </a:lnTo>
                    <a:close/>
                    <a:moveTo>
                      <a:pt x="6" y="7"/>
                    </a:moveTo>
                    <a:cubicBezTo>
                      <a:pt x="6" y="46"/>
                      <a:pt x="6" y="46"/>
                      <a:pt x="6" y="46"/>
                    </a:cubicBezTo>
                    <a:cubicBezTo>
                      <a:pt x="62" y="46"/>
                      <a:pt x="62" y="46"/>
                      <a:pt x="62" y="46"/>
                    </a:cubicBezTo>
                    <a:cubicBezTo>
                      <a:pt x="61" y="6"/>
                      <a:pt x="61" y="6"/>
                      <a:pt x="61" y="6"/>
                    </a:cubicBezTo>
                    <a:lnTo>
                      <a:pt x="6"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grpSp>
        <p:nvGrpSpPr>
          <p:cNvPr id="7" name="组合 6"/>
          <p:cNvGrpSpPr/>
          <p:nvPr/>
        </p:nvGrpSpPr>
        <p:grpSpPr>
          <a:xfrm>
            <a:off x="754185" y="1504427"/>
            <a:ext cx="3763205" cy="763158"/>
            <a:chOff x="754185" y="1504427"/>
            <a:chExt cx="3763205" cy="763158"/>
          </a:xfrm>
        </p:grpSpPr>
        <p:grpSp>
          <p:nvGrpSpPr>
            <p:cNvPr id="3" name="组合 2"/>
            <p:cNvGrpSpPr/>
            <p:nvPr/>
          </p:nvGrpSpPr>
          <p:grpSpPr>
            <a:xfrm>
              <a:off x="754185" y="1504427"/>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26210" y="1530350"/>
              <a:ext cx="30911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sz="1600" kern="0" noProof="0" dirty="0">
                  <a:ln>
                    <a:noFill/>
                  </a:ln>
                  <a:effectLst/>
                  <a:uLnTx/>
                  <a:uFillTx/>
                  <a:latin typeface="方正古隶简体" panose="03000509000000000000" charset="-122"/>
                  <a:ea typeface="方正古隶简体" panose="03000509000000000000" charset="-122"/>
                  <a:sym typeface="+mn-ea"/>
                </a:rPr>
                <a:t>余粮——酿酒——酒为百药之长——</a:t>
              </a:r>
              <a:r>
                <a:rPr sz="1600" kern="0" noProof="0" dirty="0">
                  <a:ln>
                    <a:noFill/>
                  </a:ln>
                  <a:effectLst/>
                  <a:uLnTx/>
                  <a:uFillTx/>
                  <a:latin typeface="隶书" panose="02010509060101010101" charset="-122"/>
                  <a:ea typeface="隶书" panose="02010509060101010101" charset="-122"/>
                  <a:sym typeface="+mn-ea"/>
                </a:rPr>
                <a:t>醫</a:t>
              </a:r>
              <a:endParaRPr sz="1600" kern="0" noProof="0" dirty="0">
                <a:ln>
                  <a:noFill/>
                </a:ln>
                <a:effectLst/>
                <a:uLnTx/>
                <a:uFillTx/>
                <a:latin typeface="隶书" panose="02010509060101010101" charset="-122"/>
                <a:ea typeface="隶书" panose="02010509060101010101" charset="-122"/>
                <a:sym typeface="+mn-ea"/>
              </a:endParaRPr>
            </a:p>
            <a:p>
              <a:pPr fontAlgn="base">
                <a:lnSpc>
                  <a:spcPct val="120000"/>
                </a:lnSpc>
                <a:spcBef>
                  <a:spcPct val="0"/>
                </a:spcBef>
                <a:spcAft>
                  <a:spcPct val="0"/>
                </a:spcAft>
                <a:buFont typeface="Arial" panose="020B0604020202020204" pitchFamily="34" charset="0"/>
                <a:buNone/>
              </a:pPr>
              <a:endParaRPr sz="800" dirty="0">
                <a:solidFill>
                  <a:schemeClr val="tx1"/>
                </a:solidFill>
                <a:latin typeface="微软雅黑" panose="020B0503020204020204" charset="-122"/>
                <a:ea typeface="微软雅黑" panose="020B0503020204020204" charset="-122"/>
              </a:endParaRPr>
            </a:p>
          </p:txBody>
        </p:sp>
        <p:grpSp>
          <p:nvGrpSpPr>
            <p:cNvPr id="74" name="Group 34"/>
            <p:cNvGrpSpPr/>
            <p:nvPr/>
          </p:nvGrpSpPr>
          <p:grpSpPr bwMode="auto">
            <a:xfrm>
              <a:off x="919251" y="1668749"/>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grpSp>
        <p:nvGrpSpPr>
          <p:cNvPr id="8" name="组合 7"/>
          <p:cNvGrpSpPr/>
          <p:nvPr/>
        </p:nvGrpSpPr>
        <p:grpSpPr>
          <a:xfrm>
            <a:off x="751592" y="2428337"/>
            <a:ext cx="3765798" cy="747933"/>
            <a:chOff x="751592" y="2428337"/>
            <a:chExt cx="3765798" cy="747933"/>
          </a:xfrm>
        </p:grpSpPr>
        <p:sp>
          <p:nvSpPr>
            <p:cNvPr id="60" name="Rectangle 17"/>
            <p:cNvSpPr>
              <a:spLocks noChangeArrowheads="1"/>
            </p:cNvSpPr>
            <p:nvPr/>
          </p:nvSpPr>
          <p:spPr bwMode="auto">
            <a:xfrm>
              <a:off x="1426210" y="2439035"/>
              <a:ext cx="30911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600" kern="0" noProof="0" dirty="0">
                  <a:ln>
                    <a:noFill/>
                  </a:ln>
                  <a:effectLst/>
                  <a:uLnTx/>
                  <a:uFillTx/>
                  <a:latin typeface="方正古隶简体" panose="03000509000000000000" charset="-122"/>
                  <a:ea typeface="方正古隶简体" panose="03000509000000000000" charset="-122"/>
                  <a:sym typeface="+mn-ea"/>
                </a:rPr>
                <a:t>伊尹制汤液，单味药（单方）→多味药（复方）</a:t>
              </a:r>
              <a:endParaRPr lang="zh-CN" altLang="en-US"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pPr>
              <a:endParaRPr sz="800" dirty="0">
                <a:solidFill>
                  <a:schemeClr val="tx1"/>
                </a:solidFill>
                <a:latin typeface="微软雅黑" panose="020B0503020204020204" charset="-122"/>
                <a:ea typeface="微软雅黑" panose="020B0503020204020204" charset="-122"/>
              </a:endParaRPr>
            </a:p>
          </p:txBody>
        </p:sp>
        <p:grpSp>
          <p:nvGrpSpPr>
            <p:cNvPr id="4" name="组合 3"/>
            <p:cNvGrpSpPr/>
            <p:nvPr/>
          </p:nvGrpSpPr>
          <p:grpSpPr>
            <a:xfrm>
              <a:off x="751592" y="2428337"/>
              <a:ext cx="494717" cy="495847"/>
              <a:chOff x="729295" y="2197788"/>
              <a:chExt cx="494668" cy="495798"/>
            </a:xfrm>
            <a:solidFill>
              <a:srgbClr val="4F2600"/>
            </a:solidFill>
          </p:grpSpPr>
          <p:sp>
            <p:nvSpPr>
              <p:cNvPr id="86" name="Oval 5"/>
              <p:cNvSpPr>
                <a:spLocks noChangeArrowheads="1"/>
              </p:cNvSpPr>
              <p:nvPr/>
            </p:nvSpPr>
            <p:spPr bwMode="auto">
              <a:xfrm>
                <a:off x="782479" y="225109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7" name="Oval 5"/>
              <p:cNvSpPr>
                <a:spLocks noChangeArrowheads="1"/>
              </p:cNvSpPr>
              <p:nvPr/>
            </p:nvSpPr>
            <p:spPr bwMode="auto">
              <a:xfrm>
                <a:off x="729295" y="2197788"/>
                <a:ext cx="494668" cy="49579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grpSp>
          <p:nvGrpSpPr>
            <p:cNvPr id="80" name="Group 40"/>
            <p:cNvGrpSpPr/>
            <p:nvPr/>
          </p:nvGrpSpPr>
          <p:grpSpPr bwMode="auto">
            <a:xfrm>
              <a:off x="914488" y="2603879"/>
              <a:ext cx="174642" cy="168292"/>
              <a:chOff x="0" y="0"/>
              <a:chExt cx="110" cy="106"/>
            </a:xfrm>
            <a:solidFill>
              <a:schemeClr val="bg1"/>
            </a:solidFill>
          </p:grpSpPr>
          <p:sp>
            <p:nvSpPr>
              <p:cNvPr id="81" name="Freeform 41"/>
              <p:cNvSpPr/>
              <p:nvPr/>
            </p:nvSpPr>
            <p:spPr bwMode="auto">
              <a:xfrm>
                <a:off x="0" y="0"/>
                <a:ext cx="110" cy="69"/>
              </a:xfrm>
              <a:custGeom>
                <a:avLst/>
                <a:gdLst>
                  <a:gd name="T0" fmla="*/ 157 w 186"/>
                  <a:gd name="T1" fmla="*/ 118 h 118"/>
                  <a:gd name="T2" fmla="*/ 103 w 186"/>
                  <a:gd name="T3" fmla="*/ 118 h 118"/>
                  <a:gd name="T4" fmla="*/ 103 w 186"/>
                  <a:gd name="T5" fmla="*/ 113 h 118"/>
                  <a:gd name="T6" fmla="*/ 157 w 186"/>
                  <a:gd name="T7" fmla="*/ 113 h 118"/>
                  <a:gd name="T8" fmla="*/ 180 w 186"/>
                  <a:gd name="T9" fmla="*/ 89 h 118"/>
                  <a:gd name="T10" fmla="*/ 158 w 186"/>
                  <a:gd name="T11" fmla="*/ 66 h 118"/>
                  <a:gd name="T12" fmla="*/ 153 w 186"/>
                  <a:gd name="T13" fmla="*/ 66 h 118"/>
                  <a:gd name="T14" fmla="*/ 155 w 186"/>
                  <a:gd name="T15" fmla="*/ 62 h 118"/>
                  <a:gd name="T16" fmla="*/ 159 w 186"/>
                  <a:gd name="T17" fmla="*/ 44 h 118"/>
                  <a:gd name="T18" fmla="*/ 121 w 186"/>
                  <a:gd name="T19" fmla="*/ 6 h 118"/>
                  <a:gd name="T20" fmla="*/ 89 w 186"/>
                  <a:gd name="T21" fmla="*/ 22 h 118"/>
                  <a:gd name="T22" fmla="*/ 87 w 186"/>
                  <a:gd name="T23" fmla="*/ 24 h 118"/>
                  <a:gd name="T24" fmla="*/ 85 w 186"/>
                  <a:gd name="T25" fmla="*/ 22 h 118"/>
                  <a:gd name="T26" fmla="*/ 69 w 186"/>
                  <a:gd name="T27" fmla="*/ 15 h 118"/>
                  <a:gd name="T28" fmla="*/ 47 w 186"/>
                  <a:gd name="T29" fmla="*/ 36 h 118"/>
                  <a:gd name="T30" fmla="*/ 47 w 186"/>
                  <a:gd name="T31" fmla="*/ 39 h 118"/>
                  <a:gd name="T32" fmla="*/ 43 w 186"/>
                  <a:gd name="T33" fmla="*/ 39 h 118"/>
                  <a:gd name="T34" fmla="*/ 6 w 186"/>
                  <a:gd name="T35" fmla="*/ 76 h 118"/>
                  <a:gd name="T36" fmla="*/ 42 w 186"/>
                  <a:gd name="T37" fmla="*/ 113 h 118"/>
                  <a:gd name="T38" fmla="*/ 42 w 186"/>
                  <a:gd name="T39" fmla="*/ 113 h 118"/>
                  <a:gd name="T40" fmla="*/ 83 w 186"/>
                  <a:gd name="T41" fmla="*/ 113 h 118"/>
                  <a:gd name="T42" fmla="*/ 83 w 186"/>
                  <a:gd name="T43" fmla="*/ 118 h 118"/>
                  <a:gd name="T44" fmla="*/ 38 w 186"/>
                  <a:gd name="T45" fmla="*/ 118 h 118"/>
                  <a:gd name="T46" fmla="*/ 0 w 186"/>
                  <a:gd name="T47" fmla="*/ 76 h 118"/>
                  <a:gd name="T48" fmla="*/ 42 w 186"/>
                  <a:gd name="T49" fmla="*/ 33 h 118"/>
                  <a:gd name="T50" fmla="*/ 69 w 186"/>
                  <a:gd name="T51" fmla="*/ 10 h 118"/>
                  <a:gd name="T52" fmla="*/ 86 w 186"/>
                  <a:gd name="T53" fmla="*/ 15 h 118"/>
                  <a:gd name="T54" fmla="*/ 121 w 186"/>
                  <a:gd name="T55" fmla="*/ 0 h 118"/>
                  <a:gd name="T56" fmla="*/ 165 w 186"/>
                  <a:gd name="T57" fmla="*/ 44 h 118"/>
                  <a:gd name="T58" fmla="*/ 162 w 186"/>
                  <a:gd name="T59" fmla="*/ 61 h 118"/>
                  <a:gd name="T60" fmla="*/ 186 w 186"/>
                  <a:gd name="T61" fmla="*/ 89 h 118"/>
                  <a:gd name="T62" fmla="*/ 157 w 186"/>
                  <a:gd name="T6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18">
                    <a:moveTo>
                      <a:pt x="157" y="118"/>
                    </a:moveTo>
                    <a:cubicBezTo>
                      <a:pt x="103" y="118"/>
                      <a:pt x="103" y="118"/>
                      <a:pt x="103" y="118"/>
                    </a:cubicBezTo>
                    <a:cubicBezTo>
                      <a:pt x="103" y="113"/>
                      <a:pt x="103" y="113"/>
                      <a:pt x="103" y="113"/>
                    </a:cubicBezTo>
                    <a:cubicBezTo>
                      <a:pt x="157" y="113"/>
                      <a:pt x="157" y="113"/>
                      <a:pt x="157" y="113"/>
                    </a:cubicBezTo>
                    <a:cubicBezTo>
                      <a:pt x="170" y="113"/>
                      <a:pt x="180" y="102"/>
                      <a:pt x="180" y="89"/>
                    </a:cubicBezTo>
                    <a:cubicBezTo>
                      <a:pt x="180" y="77"/>
                      <a:pt x="170" y="67"/>
                      <a:pt x="158" y="66"/>
                    </a:cubicBezTo>
                    <a:cubicBezTo>
                      <a:pt x="153" y="66"/>
                      <a:pt x="153" y="66"/>
                      <a:pt x="153" y="66"/>
                    </a:cubicBezTo>
                    <a:cubicBezTo>
                      <a:pt x="155" y="62"/>
                      <a:pt x="155" y="62"/>
                      <a:pt x="155" y="62"/>
                    </a:cubicBezTo>
                    <a:cubicBezTo>
                      <a:pt x="158" y="56"/>
                      <a:pt x="159" y="51"/>
                      <a:pt x="159" y="44"/>
                    </a:cubicBezTo>
                    <a:cubicBezTo>
                      <a:pt x="159" y="23"/>
                      <a:pt x="142" y="6"/>
                      <a:pt x="121" y="6"/>
                    </a:cubicBezTo>
                    <a:cubicBezTo>
                      <a:pt x="108" y="6"/>
                      <a:pt x="97" y="12"/>
                      <a:pt x="89" y="22"/>
                    </a:cubicBezTo>
                    <a:cubicBezTo>
                      <a:pt x="87" y="24"/>
                      <a:pt x="87" y="24"/>
                      <a:pt x="87" y="24"/>
                    </a:cubicBezTo>
                    <a:cubicBezTo>
                      <a:pt x="85" y="22"/>
                      <a:pt x="85" y="22"/>
                      <a:pt x="85" y="22"/>
                    </a:cubicBezTo>
                    <a:cubicBezTo>
                      <a:pt x="81" y="18"/>
                      <a:pt x="75" y="15"/>
                      <a:pt x="69" y="15"/>
                    </a:cubicBezTo>
                    <a:cubicBezTo>
                      <a:pt x="58" y="15"/>
                      <a:pt x="48" y="25"/>
                      <a:pt x="47" y="36"/>
                    </a:cubicBezTo>
                    <a:cubicBezTo>
                      <a:pt x="47" y="39"/>
                      <a:pt x="47" y="39"/>
                      <a:pt x="47" y="39"/>
                    </a:cubicBezTo>
                    <a:cubicBezTo>
                      <a:pt x="43" y="39"/>
                      <a:pt x="43" y="39"/>
                      <a:pt x="43" y="39"/>
                    </a:cubicBezTo>
                    <a:cubicBezTo>
                      <a:pt x="23" y="39"/>
                      <a:pt x="6" y="55"/>
                      <a:pt x="6" y="76"/>
                    </a:cubicBezTo>
                    <a:cubicBezTo>
                      <a:pt x="6" y="96"/>
                      <a:pt x="22" y="112"/>
                      <a:pt x="42" y="113"/>
                    </a:cubicBezTo>
                    <a:cubicBezTo>
                      <a:pt x="42" y="113"/>
                      <a:pt x="42" y="113"/>
                      <a:pt x="42" y="113"/>
                    </a:cubicBezTo>
                    <a:cubicBezTo>
                      <a:pt x="83" y="113"/>
                      <a:pt x="83" y="113"/>
                      <a:pt x="83" y="113"/>
                    </a:cubicBezTo>
                    <a:cubicBezTo>
                      <a:pt x="83" y="118"/>
                      <a:pt x="83" y="118"/>
                      <a:pt x="83" y="118"/>
                    </a:cubicBezTo>
                    <a:cubicBezTo>
                      <a:pt x="38" y="118"/>
                      <a:pt x="38" y="118"/>
                      <a:pt x="38" y="118"/>
                    </a:cubicBezTo>
                    <a:cubicBezTo>
                      <a:pt x="17" y="116"/>
                      <a:pt x="0" y="98"/>
                      <a:pt x="0" y="76"/>
                    </a:cubicBezTo>
                    <a:cubicBezTo>
                      <a:pt x="0" y="52"/>
                      <a:pt x="19" y="34"/>
                      <a:pt x="42" y="33"/>
                    </a:cubicBezTo>
                    <a:cubicBezTo>
                      <a:pt x="44" y="20"/>
                      <a:pt x="55" y="10"/>
                      <a:pt x="69" y="10"/>
                    </a:cubicBezTo>
                    <a:cubicBezTo>
                      <a:pt x="76" y="10"/>
                      <a:pt x="82" y="12"/>
                      <a:pt x="86" y="15"/>
                    </a:cubicBezTo>
                    <a:cubicBezTo>
                      <a:pt x="95" y="5"/>
                      <a:pt x="107" y="0"/>
                      <a:pt x="121" y="0"/>
                    </a:cubicBezTo>
                    <a:cubicBezTo>
                      <a:pt x="145" y="0"/>
                      <a:pt x="165" y="20"/>
                      <a:pt x="165" y="44"/>
                    </a:cubicBezTo>
                    <a:cubicBezTo>
                      <a:pt x="165" y="50"/>
                      <a:pt x="164" y="56"/>
                      <a:pt x="162" y="61"/>
                    </a:cubicBezTo>
                    <a:cubicBezTo>
                      <a:pt x="176" y="63"/>
                      <a:pt x="186" y="75"/>
                      <a:pt x="186" y="89"/>
                    </a:cubicBezTo>
                    <a:cubicBezTo>
                      <a:pt x="186" y="105"/>
                      <a:pt x="173" y="118"/>
                      <a:pt x="157"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82" name="Freeform 42"/>
              <p:cNvSpPr/>
              <p:nvPr/>
            </p:nvSpPr>
            <p:spPr bwMode="auto">
              <a:xfrm>
                <a:off x="37" y="85"/>
                <a:ext cx="36" cy="21"/>
              </a:xfrm>
              <a:custGeom>
                <a:avLst/>
                <a:gdLst>
                  <a:gd name="T0" fmla="*/ 18 w 36"/>
                  <a:gd name="T1" fmla="*/ 21 h 21"/>
                  <a:gd name="T2" fmla="*/ 0 w 36"/>
                  <a:gd name="T3" fmla="*/ 3 h 21"/>
                  <a:gd name="T4" fmla="*/ 2 w 36"/>
                  <a:gd name="T5" fmla="*/ 0 h 21"/>
                  <a:gd name="T6" fmla="*/ 18 w 36"/>
                  <a:gd name="T7" fmla="*/ 16 h 21"/>
                  <a:gd name="T8" fmla="*/ 34 w 36"/>
                  <a:gd name="T9" fmla="*/ 0 h 21"/>
                  <a:gd name="T10" fmla="*/ 36 w 36"/>
                  <a:gd name="T11" fmla="*/ 3 h 21"/>
                  <a:gd name="T12" fmla="*/ 18 w 3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36" h="21">
                    <a:moveTo>
                      <a:pt x="18" y="21"/>
                    </a:moveTo>
                    <a:lnTo>
                      <a:pt x="0" y="3"/>
                    </a:lnTo>
                    <a:lnTo>
                      <a:pt x="2" y="0"/>
                    </a:lnTo>
                    <a:lnTo>
                      <a:pt x="18" y="16"/>
                    </a:lnTo>
                    <a:lnTo>
                      <a:pt x="34" y="0"/>
                    </a:lnTo>
                    <a:lnTo>
                      <a:pt x="36" y="3"/>
                    </a:lnTo>
                    <a:lnTo>
                      <a:pt x="18"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83" name="Rectangle 43"/>
              <p:cNvSpPr>
                <a:spLocks noChangeArrowheads="1"/>
              </p:cNvSpPr>
              <p:nvPr/>
            </p:nvSpPr>
            <p:spPr bwMode="auto">
              <a:xfrm>
                <a:off x="53" y="35"/>
                <a:ext cx="4" cy="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zh-CN" altLang="zh-CN" dirty="0">
                <a:solidFill>
                  <a:schemeClr val="bg1"/>
                </a:solidFill>
                <a:latin typeface="方正古隶简体" panose="03000509000000000000" charset="-122"/>
                <a:ea typeface="方正古隶简体" panose="03000509000000000000" charset="-122"/>
              </a:rPr>
              <a:t>4.方剂起源：</a:t>
            </a:r>
            <a:endParaRPr lang="zh-CN" altLang="zh-CN" dirty="0">
              <a:solidFill>
                <a:schemeClr val="bg1"/>
              </a:solidFill>
              <a:latin typeface="方正古隶简体" panose="03000509000000000000" charset="-122"/>
              <a:ea typeface="方正古隶简体" panose="03000509000000000000" charset="-122"/>
            </a:endParaRPr>
          </a:p>
        </p:txBody>
      </p:sp>
      <p:grpSp>
        <p:nvGrpSpPr>
          <p:cNvPr id="11" name="组合 10"/>
          <p:cNvGrpSpPr/>
          <p:nvPr/>
        </p:nvGrpSpPr>
        <p:grpSpPr>
          <a:xfrm>
            <a:off x="748665" y="4135755"/>
            <a:ext cx="3704590" cy="721995"/>
            <a:chOff x="748665" y="4135755"/>
            <a:chExt cx="3704590" cy="721995"/>
          </a:xfrm>
        </p:grpSpPr>
        <p:grpSp>
          <p:nvGrpSpPr>
            <p:cNvPr id="10" name="组合 9"/>
            <p:cNvGrpSpPr/>
            <p:nvPr/>
          </p:nvGrpSpPr>
          <p:grpSpPr>
            <a:xfrm>
              <a:off x="748665" y="4135755"/>
              <a:ext cx="493395" cy="493395"/>
              <a:chOff x="792957" y="3968115"/>
              <a:chExt cx="601662" cy="601662"/>
            </a:xfrm>
            <a:solidFill>
              <a:srgbClr val="4F2600"/>
            </a:solidFill>
          </p:grpSpPr>
          <p:sp>
            <p:nvSpPr>
              <p:cNvPr id="155" name="Oval 6"/>
              <p:cNvSpPr>
                <a:spLocks noChangeArrowheads="1"/>
              </p:cNvSpPr>
              <p:nvPr/>
            </p:nvSpPr>
            <p:spPr bwMode="auto">
              <a:xfrm>
                <a:off x="851892" y="4027050"/>
                <a:ext cx="483792" cy="483792"/>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56" name="Oval 6"/>
              <p:cNvSpPr>
                <a:spLocks noChangeArrowheads="1"/>
              </p:cNvSpPr>
              <p:nvPr/>
            </p:nvSpPr>
            <p:spPr bwMode="auto">
              <a:xfrm>
                <a:off x="792957" y="3968115"/>
                <a:ext cx="601662" cy="601662"/>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sp>
          <p:nvSpPr>
            <p:cNvPr id="140" name="Freeform 32"/>
            <p:cNvSpPr>
              <a:spLocks noEditPoints="1"/>
            </p:cNvSpPr>
            <p:nvPr/>
          </p:nvSpPr>
          <p:spPr bwMode="auto">
            <a:xfrm>
              <a:off x="907415" y="4292600"/>
              <a:ext cx="187960" cy="187960"/>
            </a:xfrm>
            <a:custGeom>
              <a:avLst/>
              <a:gdLst>
                <a:gd name="T0" fmla="*/ 82 w 82"/>
                <a:gd name="T1" fmla="*/ 41 h 82"/>
                <a:gd name="T2" fmla="*/ 0 w 82"/>
                <a:gd name="T3" fmla="*/ 41 h 82"/>
                <a:gd name="T4" fmla="*/ 63 w 82"/>
                <a:gd name="T5" fmla="*/ 43 h 82"/>
                <a:gd name="T6" fmla="*/ 67 w 82"/>
                <a:gd name="T7" fmla="*/ 35 h 82"/>
                <a:gd name="T8" fmla="*/ 74 w 82"/>
                <a:gd name="T9" fmla="*/ 39 h 82"/>
                <a:gd name="T10" fmla="*/ 76 w 82"/>
                <a:gd name="T11" fmla="*/ 33 h 82"/>
                <a:gd name="T12" fmla="*/ 76 w 82"/>
                <a:gd name="T13" fmla="*/ 41 h 82"/>
                <a:gd name="T14" fmla="*/ 76 w 82"/>
                <a:gd name="T15" fmla="*/ 44 h 82"/>
                <a:gd name="T16" fmla="*/ 76 w 82"/>
                <a:gd name="T17" fmla="*/ 46 h 82"/>
                <a:gd name="T18" fmla="*/ 75 w 82"/>
                <a:gd name="T19" fmla="*/ 46 h 82"/>
                <a:gd name="T20" fmla="*/ 72 w 82"/>
                <a:gd name="T21" fmla="*/ 44 h 82"/>
                <a:gd name="T22" fmla="*/ 72 w 82"/>
                <a:gd name="T23" fmla="*/ 47 h 82"/>
                <a:gd name="T24" fmla="*/ 75 w 82"/>
                <a:gd name="T25" fmla="*/ 49 h 82"/>
                <a:gd name="T26" fmla="*/ 41 w 82"/>
                <a:gd name="T27" fmla="*/ 76 h 82"/>
                <a:gd name="T28" fmla="*/ 41 w 82"/>
                <a:gd name="T29" fmla="*/ 5 h 82"/>
                <a:gd name="T30" fmla="*/ 52 w 82"/>
                <a:gd name="T31" fmla="*/ 8 h 82"/>
                <a:gd name="T32" fmla="*/ 37 w 82"/>
                <a:gd name="T33" fmla="*/ 15 h 82"/>
                <a:gd name="T34" fmla="*/ 30 w 82"/>
                <a:gd name="T35" fmla="*/ 17 h 82"/>
                <a:gd name="T36" fmla="*/ 29 w 82"/>
                <a:gd name="T37" fmla="*/ 24 h 82"/>
                <a:gd name="T38" fmla="*/ 26 w 82"/>
                <a:gd name="T39" fmla="*/ 29 h 82"/>
                <a:gd name="T40" fmla="*/ 24 w 82"/>
                <a:gd name="T41" fmla="*/ 31 h 82"/>
                <a:gd name="T42" fmla="*/ 26 w 82"/>
                <a:gd name="T43" fmla="*/ 33 h 82"/>
                <a:gd name="T44" fmla="*/ 29 w 82"/>
                <a:gd name="T45" fmla="*/ 32 h 82"/>
                <a:gd name="T46" fmla="*/ 33 w 82"/>
                <a:gd name="T47" fmla="*/ 28 h 82"/>
                <a:gd name="T48" fmla="*/ 38 w 82"/>
                <a:gd name="T49" fmla="*/ 30 h 82"/>
                <a:gd name="T50" fmla="*/ 41 w 82"/>
                <a:gd name="T51" fmla="*/ 34 h 82"/>
                <a:gd name="T52" fmla="*/ 35 w 82"/>
                <a:gd name="T53" fmla="*/ 34 h 82"/>
                <a:gd name="T54" fmla="*/ 32 w 82"/>
                <a:gd name="T55" fmla="*/ 32 h 82"/>
                <a:gd name="T56" fmla="*/ 25 w 82"/>
                <a:gd name="T57" fmla="*/ 37 h 82"/>
                <a:gd name="T58" fmla="*/ 23 w 82"/>
                <a:gd name="T59" fmla="*/ 46 h 82"/>
                <a:gd name="T60" fmla="*/ 28 w 82"/>
                <a:gd name="T61" fmla="*/ 51 h 82"/>
                <a:gd name="T62" fmla="*/ 35 w 82"/>
                <a:gd name="T63" fmla="*/ 51 h 82"/>
                <a:gd name="T64" fmla="*/ 43 w 82"/>
                <a:gd name="T65" fmla="*/ 70 h 82"/>
                <a:gd name="T66" fmla="*/ 49 w 82"/>
                <a:gd name="T67" fmla="*/ 57 h 82"/>
                <a:gd name="T68" fmla="*/ 49 w 82"/>
                <a:gd name="T69" fmla="*/ 44 h 82"/>
                <a:gd name="T70" fmla="*/ 44 w 82"/>
                <a:gd name="T71" fmla="*/ 38 h 82"/>
                <a:gd name="T72" fmla="*/ 47 w 82"/>
                <a:gd name="T73" fmla="*/ 41 h 82"/>
                <a:gd name="T74" fmla="*/ 53 w 82"/>
                <a:gd name="T75" fmla="*/ 37 h 82"/>
                <a:gd name="T76" fmla="*/ 50 w 82"/>
                <a:gd name="T77" fmla="*/ 34 h 82"/>
                <a:gd name="T78" fmla="*/ 55 w 82"/>
                <a:gd name="T79" fmla="*/ 34 h 82"/>
                <a:gd name="T80" fmla="*/ 62 w 82"/>
                <a:gd name="T81" fmla="*/ 43 h 82"/>
                <a:gd name="T82" fmla="*/ 51 w 82"/>
                <a:gd name="T83" fmla="*/ 58 h 82"/>
                <a:gd name="T84" fmla="*/ 49 w 82"/>
                <a:gd name="T85" fmla="*/ 63 h 82"/>
                <a:gd name="T86" fmla="*/ 52 w 82"/>
                <a:gd name="T87"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64" y="0"/>
                    <a:pt x="82" y="18"/>
                    <a:pt x="82" y="41"/>
                  </a:cubicBezTo>
                  <a:cubicBezTo>
                    <a:pt x="82" y="63"/>
                    <a:pt x="64" y="82"/>
                    <a:pt x="41" y="82"/>
                  </a:cubicBezTo>
                  <a:cubicBezTo>
                    <a:pt x="18" y="82"/>
                    <a:pt x="0" y="63"/>
                    <a:pt x="0" y="41"/>
                  </a:cubicBezTo>
                  <a:cubicBezTo>
                    <a:pt x="0" y="18"/>
                    <a:pt x="18" y="0"/>
                    <a:pt x="41" y="0"/>
                  </a:cubicBezTo>
                  <a:close/>
                  <a:moveTo>
                    <a:pt x="63" y="43"/>
                  </a:moveTo>
                  <a:cubicBezTo>
                    <a:pt x="64" y="40"/>
                    <a:pt x="64" y="38"/>
                    <a:pt x="65" y="35"/>
                  </a:cubicBezTo>
                  <a:cubicBezTo>
                    <a:pt x="65" y="34"/>
                    <a:pt x="65" y="34"/>
                    <a:pt x="67" y="35"/>
                  </a:cubicBezTo>
                  <a:cubicBezTo>
                    <a:pt x="68" y="37"/>
                    <a:pt x="70" y="38"/>
                    <a:pt x="72" y="40"/>
                  </a:cubicBezTo>
                  <a:cubicBezTo>
                    <a:pt x="73" y="41"/>
                    <a:pt x="74" y="41"/>
                    <a:pt x="74" y="39"/>
                  </a:cubicBezTo>
                  <a:cubicBezTo>
                    <a:pt x="74" y="37"/>
                    <a:pt x="74" y="35"/>
                    <a:pt x="75" y="33"/>
                  </a:cubicBezTo>
                  <a:cubicBezTo>
                    <a:pt x="75" y="32"/>
                    <a:pt x="75" y="32"/>
                    <a:pt x="76" y="33"/>
                  </a:cubicBezTo>
                  <a:cubicBezTo>
                    <a:pt x="76" y="36"/>
                    <a:pt x="76" y="38"/>
                    <a:pt x="76" y="41"/>
                  </a:cubicBezTo>
                  <a:cubicBezTo>
                    <a:pt x="76" y="41"/>
                    <a:pt x="77" y="41"/>
                    <a:pt x="76" y="41"/>
                  </a:cubicBezTo>
                  <a:cubicBezTo>
                    <a:pt x="75" y="43"/>
                    <a:pt x="75" y="43"/>
                    <a:pt x="75" y="43"/>
                  </a:cubicBezTo>
                  <a:cubicBezTo>
                    <a:pt x="75" y="44"/>
                    <a:pt x="75" y="44"/>
                    <a:pt x="76" y="44"/>
                  </a:cubicBezTo>
                  <a:cubicBezTo>
                    <a:pt x="76" y="44"/>
                    <a:pt x="76" y="45"/>
                    <a:pt x="76" y="45"/>
                  </a:cubicBezTo>
                  <a:cubicBezTo>
                    <a:pt x="76" y="45"/>
                    <a:pt x="76" y="46"/>
                    <a:pt x="76" y="46"/>
                  </a:cubicBezTo>
                  <a:cubicBezTo>
                    <a:pt x="76" y="46"/>
                    <a:pt x="76" y="47"/>
                    <a:pt x="76" y="47"/>
                  </a:cubicBezTo>
                  <a:cubicBezTo>
                    <a:pt x="75" y="47"/>
                    <a:pt x="75" y="46"/>
                    <a:pt x="75" y="46"/>
                  </a:cubicBezTo>
                  <a:cubicBezTo>
                    <a:pt x="74" y="46"/>
                    <a:pt x="74" y="47"/>
                    <a:pt x="73" y="45"/>
                  </a:cubicBezTo>
                  <a:cubicBezTo>
                    <a:pt x="73" y="45"/>
                    <a:pt x="73" y="45"/>
                    <a:pt x="72" y="44"/>
                  </a:cubicBezTo>
                  <a:cubicBezTo>
                    <a:pt x="70" y="39"/>
                    <a:pt x="70" y="39"/>
                    <a:pt x="71" y="45"/>
                  </a:cubicBezTo>
                  <a:cubicBezTo>
                    <a:pt x="72" y="46"/>
                    <a:pt x="72" y="47"/>
                    <a:pt x="72" y="47"/>
                  </a:cubicBezTo>
                  <a:cubicBezTo>
                    <a:pt x="72" y="49"/>
                    <a:pt x="73" y="49"/>
                    <a:pt x="74" y="49"/>
                  </a:cubicBezTo>
                  <a:cubicBezTo>
                    <a:pt x="74" y="49"/>
                    <a:pt x="75" y="49"/>
                    <a:pt x="75" y="49"/>
                  </a:cubicBezTo>
                  <a:cubicBezTo>
                    <a:pt x="75" y="49"/>
                    <a:pt x="76" y="49"/>
                    <a:pt x="75" y="49"/>
                  </a:cubicBezTo>
                  <a:cubicBezTo>
                    <a:pt x="72" y="65"/>
                    <a:pt x="58" y="76"/>
                    <a:pt x="41" y="76"/>
                  </a:cubicBezTo>
                  <a:cubicBezTo>
                    <a:pt x="21" y="76"/>
                    <a:pt x="6" y="60"/>
                    <a:pt x="6" y="41"/>
                  </a:cubicBezTo>
                  <a:cubicBezTo>
                    <a:pt x="6" y="21"/>
                    <a:pt x="21" y="5"/>
                    <a:pt x="41" y="5"/>
                  </a:cubicBezTo>
                  <a:cubicBezTo>
                    <a:pt x="45" y="5"/>
                    <a:pt x="48" y="6"/>
                    <a:pt x="52" y="7"/>
                  </a:cubicBezTo>
                  <a:cubicBezTo>
                    <a:pt x="52" y="7"/>
                    <a:pt x="52" y="8"/>
                    <a:pt x="52" y="8"/>
                  </a:cubicBezTo>
                  <a:cubicBezTo>
                    <a:pt x="48" y="10"/>
                    <a:pt x="44" y="12"/>
                    <a:pt x="41" y="14"/>
                  </a:cubicBezTo>
                  <a:cubicBezTo>
                    <a:pt x="39" y="15"/>
                    <a:pt x="39" y="15"/>
                    <a:pt x="37" y="15"/>
                  </a:cubicBezTo>
                  <a:cubicBezTo>
                    <a:pt x="36" y="15"/>
                    <a:pt x="34" y="16"/>
                    <a:pt x="32" y="16"/>
                  </a:cubicBezTo>
                  <a:cubicBezTo>
                    <a:pt x="31" y="16"/>
                    <a:pt x="31" y="16"/>
                    <a:pt x="30" y="17"/>
                  </a:cubicBezTo>
                  <a:cubicBezTo>
                    <a:pt x="30" y="19"/>
                    <a:pt x="30" y="20"/>
                    <a:pt x="30" y="22"/>
                  </a:cubicBezTo>
                  <a:cubicBezTo>
                    <a:pt x="29" y="23"/>
                    <a:pt x="29" y="23"/>
                    <a:pt x="29" y="24"/>
                  </a:cubicBezTo>
                  <a:cubicBezTo>
                    <a:pt x="28" y="26"/>
                    <a:pt x="28" y="27"/>
                    <a:pt x="27" y="28"/>
                  </a:cubicBezTo>
                  <a:cubicBezTo>
                    <a:pt x="27" y="29"/>
                    <a:pt x="27" y="29"/>
                    <a:pt x="26" y="29"/>
                  </a:cubicBezTo>
                  <a:cubicBezTo>
                    <a:pt x="26" y="29"/>
                    <a:pt x="25" y="30"/>
                    <a:pt x="25" y="30"/>
                  </a:cubicBezTo>
                  <a:cubicBezTo>
                    <a:pt x="24" y="30"/>
                    <a:pt x="24" y="30"/>
                    <a:pt x="24" y="31"/>
                  </a:cubicBezTo>
                  <a:cubicBezTo>
                    <a:pt x="24" y="31"/>
                    <a:pt x="24" y="32"/>
                    <a:pt x="25" y="32"/>
                  </a:cubicBezTo>
                  <a:cubicBezTo>
                    <a:pt x="25" y="33"/>
                    <a:pt x="25" y="33"/>
                    <a:pt x="26" y="33"/>
                  </a:cubicBezTo>
                  <a:cubicBezTo>
                    <a:pt x="26" y="33"/>
                    <a:pt x="26" y="33"/>
                    <a:pt x="27" y="33"/>
                  </a:cubicBezTo>
                  <a:cubicBezTo>
                    <a:pt x="28" y="33"/>
                    <a:pt x="28" y="33"/>
                    <a:pt x="29" y="32"/>
                  </a:cubicBezTo>
                  <a:cubicBezTo>
                    <a:pt x="29" y="31"/>
                    <a:pt x="30" y="30"/>
                    <a:pt x="31" y="29"/>
                  </a:cubicBezTo>
                  <a:cubicBezTo>
                    <a:pt x="31" y="28"/>
                    <a:pt x="32" y="28"/>
                    <a:pt x="33" y="28"/>
                  </a:cubicBezTo>
                  <a:cubicBezTo>
                    <a:pt x="34" y="29"/>
                    <a:pt x="35" y="29"/>
                    <a:pt x="36" y="29"/>
                  </a:cubicBezTo>
                  <a:cubicBezTo>
                    <a:pt x="37" y="30"/>
                    <a:pt x="37" y="30"/>
                    <a:pt x="38" y="30"/>
                  </a:cubicBezTo>
                  <a:cubicBezTo>
                    <a:pt x="39" y="31"/>
                    <a:pt x="40" y="32"/>
                    <a:pt x="41" y="33"/>
                  </a:cubicBezTo>
                  <a:cubicBezTo>
                    <a:pt x="42" y="33"/>
                    <a:pt x="41" y="34"/>
                    <a:pt x="41" y="34"/>
                  </a:cubicBezTo>
                  <a:cubicBezTo>
                    <a:pt x="39" y="34"/>
                    <a:pt x="38" y="34"/>
                    <a:pt x="37" y="34"/>
                  </a:cubicBezTo>
                  <a:cubicBezTo>
                    <a:pt x="36" y="35"/>
                    <a:pt x="36" y="34"/>
                    <a:pt x="35" y="34"/>
                  </a:cubicBezTo>
                  <a:cubicBezTo>
                    <a:pt x="35" y="33"/>
                    <a:pt x="34" y="33"/>
                    <a:pt x="33" y="32"/>
                  </a:cubicBezTo>
                  <a:cubicBezTo>
                    <a:pt x="33" y="32"/>
                    <a:pt x="32" y="32"/>
                    <a:pt x="32" y="32"/>
                  </a:cubicBezTo>
                  <a:cubicBezTo>
                    <a:pt x="30" y="33"/>
                    <a:pt x="28" y="34"/>
                    <a:pt x="26" y="35"/>
                  </a:cubicBezTo>
                  <a:cubicBezTo>
                    <a:pt x="25" y="35"/>
                    <a:pt x="25" y="36"/>
                    <a:pt x="25" y="37"/>
                  </a:cubicBezTo>
                  <a:cubicBezTo>
                    <a:pt x="24" y="39"/>
                    <a:pt x="24" y="42"/>
                    <a:pt x="23" y="44"/>
                  </a:cubicBezTo>
                  <a:cubicBezTo>
                    <a:pt x="22" y="45"/>
                    <a:pt x="22" y="45"/>
                    <a:pt x="23" y="46"/>
                  </a:cubicBezTo>
                  <a:cubicBezTo>
                    <a:pt x="24" y="48"/>
                    <a:pt x="25" y="49"/>
                    <a:pt x="26" y="51"/>
                  </a:cubicBezTo>
                  <a:cubicBezTo>
                    <a:pt x="27" y="52"/>
                    <a:pt x="27" y="52"/>
                    <a:pt x="28" y="51"/>
                  </a:cubicBezTo>
                  <a:cubicBezTo>
                    <a:pt x="30" y="51"/>
                    <a:pt x="32" y="51"/>
                    <a:pt x="33" y="50"/>
                  </a:cubicBezTo>
                  <a:cubicBezTo>
                    <a:pt x="34" y="50"/>
                    <a:pt x="35" y="50"/>
                    <a:pt x="35" y="51"/>
                  </a:cubicBezTo>
                  <a:cubicBezTo>
                    <a:pt x="37" y="57"/>
                    <a:pt x="39" y="63"/>
                    <a:pt x="41" y="69"/>
                  </a:cubicBezTo>
                  <a:cubicBezTo>
                    <a:pt x="42" y="71"/>
                    <a:pt x="42" y="71"/>
                    <a:pt x="43" y="70"/>
                  </a:cubicBezTo>
                  <a:cubicBezTo>
                    <a:pt x="45" y="67"/>
                    <a:pt x="46" y="64"/>
                    <a:pt x="48" y="61"/>
                  </a:cubicBezTo>
                  <a:cubicBezTo>
                    <a:pt x="49" y="59"/>
                    <a:pt x="49" y="59"/>
                    <a:pt x="49" y="57"/>
                  </a:cubicBezTo>
                  <a:cubicBezTo>
                    <a:pt x="50" y="53"/>
                    <a:pt x="50" y="50"/>
                    <a:pt x="51" y="46"/>
                  </a:cubicBezTo>
                  <a:cubicBezTo>
                    <a:pt x="51" y="44"/>
                    <a:pt x="51" y="44"/>
                    <a:pt x="49" y="44"/>
                  </a:cubicBezTo>
                  <a:cubicBezTo>
                    <a:pt x="48" y="45"/>
                    <a:pt x="48" y="44"/>
                    <a:pt x="47" y="43"/>
                  </a:cubicBezTo>
                  <a:cubicBezTo>
                    <a:pt x="46" y="41"/>
                    <a:pt x="45" y="39"/>
                    <a:pt x="44" y="38"/>
                  </a:cubicBezTo>
                  <a:cubicBezTo>
                    <a:pt x="43" y="36"/>
                    <a:pt x="43" y="36"/>
                    <a:pt x="44" y="37"/>
                  </a:cubicBezTo>
                  <a:cubicBezTo>
                    <a:pt x="45" y="38"/>
                    <a:pt x="46" y="40"/>
                    <a:pt x="47" y="41"/>
                  </a:cubicBezTo>
                  <a:cubicBezTo>
                    <a:pt x="49" y="42"/>
                    <a:pt x="49" y="42"/>
                    <a:pt x="50" y="41"/>
                  </a:cubicBezTo>
                  <a:cubicBezTo>
                    <a:pt x="51" y="40"/>
                    <a:pt x="52" y="38"/>
                    <a:pt x="53" y="37"/>
                  </a:cubicBezTo>
                  <a:cubicBezTo>
                    <a:pt x="54" y="36"/>
                    <a:pt x="54" y="36"/>
                    <a:pt x="52" y="35"/>
                  </a:cubicBezTo>
                  <a:cubicBezTo>
                    <a:pt x="51" y="35"/>
                    <a:pt x="51" y="34"/>
                    <a:pt x="50" y="34"/>
                  </a:cubicBezTo>
                  <a:cubicBezTo>
                    <a:pt x="49" y="33"/>
                    <a:pt x="48" y="33"/>
                    <a:pt x="50" y="34"/>
                  </a:cubicBezTo>
                  <a:cubicBezTo>
                    <a:pt x="52" y="34"/>
                    <a:pt x="53" y="34"/>
                    <a:pt x="55" y="34"/>
                  </a:cubicBezTo>
                  <a:cubicBezTo>
                    <a:pt x="57" y="35"/>
                    <a:pt x="57" y="35"/>
                    <a:pt x="58" y="36"/>
                  </a:cubicBezTo>
                  <a:cubicBezTo>
                    <a:pt x="59" y="39"/>
                    <a:pt x="60" y="41"/>
                    <a:pt x="62" y="43"/>
                  </a:cubicBezTo>
                  <a:cubicBezTo>
                    <a:pt x="62" y="45"/>
                    <a:pt x="63" y="44"/>
                    <a:pt x="63" y="43"/>
                  </a:cubicBezTo>
                  <a:close/>
                  <a:moveTo>
                    <a:pt x="51" y="58"/>
                  </a:moveTo>
                  <a:cubicBezTo>
                    <a:pt x="51" y="58"/>
                    <a:pt x="50" y="59"/>
                    <a:pt x="50" y="59"/>
                  </a:cubicBezTo>
                  <a:cubicBezTo>
                    <a:pt x="49" y="61"/>
                    <a:pt x="49" y="61"/>
                    <a:pt x="49" y="63"/>
                  </a:cubicBezTo>
                  <a:cubicBezTo>
                    <a:pt x="50" y="66"/>
                    <a:pt x="50" y="66"/>
                    <a:pt x="51" y="63"/>
                  </a:cubicBezTo>
                  <a:cubicBezTo>
                    <a:pt x="51" y="61"/>
                    <a:pt x="52" y="60"/>
                    <a:pt x="52" y="58"/>
                  </a:cubicBezTo>
                  <a:cubicBezTo>
                    <a:pt x="53" y="55"/>
                    <a:pt x="53" y="55"/>
                    <a:pt x="51" y="58"/>
                  </a:cubicBezTo>
                  <a:close/>
                </a:path>
              </a:pathLst>
            </a:custGeom>
            <a:solidFill>
              <a:schemeClr val="bg1"/>
            </a:solidFill>
            <a:ln>
              <a:noFill/>
            </a:ln>
          </p:spPr>
          <p:txBody>
            <a:bodyPr/>
            <a:lstStyle/>
            <a:p>
              <a:endParaRPr lang="zh-CN" altLang="en-US">
                <a:solidFill>
                  <a:schemeClr val="tx1"/>
                </a:solidFill>
                <a:latin typeface="微软雅黑" panose="020B0503020204020204" charset="-122"/>
                <a:ea typeface="微软雅黑" panose="020B0503020204020204" charset="-122"/>
              </a:endParaRPr>
            </a:p>
          </p:txBody>
        </p:sp>
        <p:sp>
          <p:nvSpPr>
            <p:cNvPr id="6" name="Rectangle 18"/>
            <p:cNvSpPr>
              <a:spLocks noChangeArrowheads="1"/>
            </p:cNvSpPr>
            <p:nvPr/>
          </p:nvSpPr>
          <p:spPr bwMode="auto">
            <a:xfrm>
              <a:off x="1292860" y="4267835"/>
              <a:ext cx="3160395"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600" kern="0" noProof="0" dirty="0">
                  <a:ln>
                    <a:noFill/>
                  </a:ln>
                  <a:effectLst/>
                  <a:uLnTx/>
                  <a:uFillTx/>
                  <a:latin typeface="方正古隶简体" panose="03000509000000000000" charset="-122"/>
                  <a:ea typeface="方正古隶简体" panose="03000509000000000000" charset="-122"/>
                  <a:sym typeface="+mn-ea"/>
                </a:rPr>
                <a:t>《黄帝内经》中十三首治病药方。</a:t>
              </a:r>
              <a:endParaRPr lang="zh-CN" altLang="en-US"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pPr>
              <a:endParaRPr lang="zh-CN" altLang="en-US" sz="1600" kern="0" noProof="0" dirty="0">
                <a:ln>
                  <a:noFill/>
                </a:ln>
                <a:solidFill>
                  <a:schemeClr val="tx1"/>
                </a:solidFill>
                <a:effectLst/>
                <a:uLnTx/>
                <a:uFillTx/>
                <a:latin typeface="方正古隶简体" panose="03000509000000000000" charset="-122"/>
                <a:ea typeface="方正古隶简体" panose="03000509000000000000" charset="-122"/>
              </a:endParaRPr>
            </a:p>
          </p:txBody>
        </p:sp>
      </p:grpSp>
      <p:pic>
        <p:nvPicPr>
          <p:cNvPr id="16387" name="Picture 3"/>
          <p:cNvPicPr>
            <a:picLocks noChangeAspect="1"/>
          </p:cNvPicPr>
          <p:nvPr/>
        </p:nvPicPr>
        <p:blipFill>
          <a:blip r:embed="rId3"/>
          <a:stretch>
            <a:fillRect/>
          </a:stretch>
        </p:blipFill>
        <p:spPr>
          <a:xfrm>
            <a:off x="7129145" y="2029460"/>
            <a:ext cx="1704975" cy="1591945"/>
          </a:xfrm>
          <a:prstGeom prst="rect">
            <a:avLst/>
          </a:prstGeom>
          <a:noFill/>
          <a:ln w="9525">
            <a:noFill/>
          </a:ln>
        </p:spPr>
      </p:pic>
      <p:pic>
        <p:nvPicPr>
          <p:cNvPr id="16388" name="Picture 4"/>
          <p:cNvPicPr>
            <a:picLocks noChangeAspect="1"/>
          </p:cNvPicPr>
          <p:nvPr/>
        </p:nvPicPr>
        <p:blipFill>
          <a:blip r:embed="rId4"/>
          <a:stretch>
            <a:fillRect/>
          </a:stretch>
        </p:blipFill>
        <p:spPr>
          <a:xfrm>
            <a:off x="4967605" y="3176270"/>
            <a:ext cx="1647825" cy="1645920"/>
          </a:xfrm>
          <a:prstGeom prst="rect">
            <a:avLst/>
          </a:prstGeom>
          <a:noFill/>
          <a:ln w="9525">
            <a:noFill/>
          </a:ln>
        </p:spPr>
      </p:pic>
      <p:pic>
        <p:nvPicPr>
          <p:cNvPr id="16389" name="Picture 5"/>
          <p:cNvPicPr>
            <a:picLocks noChangeAspect="1"/>
          </p:cNvPicPr>
          <p:nvPr/>
        </p:nvPicPr>
        <p:blipFill>
          <a:blip r:embed="rId5"/>
          <a:stretch>
            <a:fillRect/>
          </a:stretch>
        </p:blipFill>
        <p:spPr>
          <a:xfrm>
            <a:off x="4930140" y="805180"/>
            <a:ext cx="1648460" cy="15138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6389"/>
                                        </p:tgtEl>
                                        <p:attrNameLst>
                                          <p:attrName>style.visibility</p:attrName>
                                        </p:attrNameLst>
                                      </p:cBhvr>
                                      <p:to>
                                        <p:strVal val="visible"/>
                                      </p:to>
                                    </p:set>
                                    <p:animEffect transition="in" filter="fade">
                                      <p:cBhvr>
                                        <p:cTn id="15" dur="1000"/>
                                        <p:tgtEl>
                                          <p:spTgt spid="16389"/>
                                        </p:tgtEl>
                                      </p:cBhvr>
                                    </p:animEffect>
                                    <p:anim calcmode="lin" valueType="num">
                                      <p:cBhvr>
                                        <p:cTn id="16" dur="1000" fill="hold"/>
                                        <p:tgtEl>
                                          <p:spTgt spid="16389"/>
                                        </p:tgtEl>
                                        <p:attrNameLst>
                                          <p:attrName>ppt_x</p:attrName>
                                        </p:attrNameLst>
                                      </p:cBhvr>
                                      <p:tavLst>
                                        <p:tav tm="0">
                                          <p:val>
                                            <p:strVal val="#ppt_x"/>
                                          </p:val>
                                        </p:tav>
                                        <p:tav tm="100000">
                                          <p:val>
                                            <p:strVal val="#ppt_x"/>
                                          </p:val>
                                        </p:tav>
                                      </p:tavLst>
                                    </p:anim>
                                    <p:anim calcmode="lin" valueType="num">
                                      <p:cBhvr>
                                        <p:cTn id="17" dur="1000" fill="hold"/>
                                        <p:tgtEl>
                                          <p:spTgt spid="1638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6388"/>
                                        </p:tgtEl>
                                        <p:attrNameLst>
                                          <p:attrName>style.visibility</p:attrName>
                                        </p:attrNameLst>
                                      </p:cBhvr>
                                      <p:to>
                                        <p:strVal val="visible"/>
                                      </p:to>
                                    </p:set>
                                    <p:animEffect transition="in" filter="fade">
                                      <p:cBhvr>
                                        <p:cTn id="20" dur="1000"/>
                                        <p:tgtEl>
                                          <p:spTgt spid="16388"/>
                                        </p:tgtEl>
                                      </p:cBhvr>
                                    </p:animEffect>
                                    <p:anim calcmode="lin" valueType="num">
                                      <p:cBhvr>
                                        <p:cTn id="21" dur="1000" fill="hold"/>
                                        <p:tgtEl>
                                          <p:spTgt spid="16388"/>
                                        </p:tgtEl>
                                        <p:attrNameLst>
                                          <p:attrName>ppt_x</p:attrName>
                                        </p:attrNameLst>
                                      </p:cBhvr>
                                      <p:tavLst>
                                        <p:tav tm="0">
                                          <p:val>
                                            <p:strVal val="#ppt_x"/>
                                          </p:val>
                                        </p:tav>
                                        <p:tav tm="100000">
                                          <p:val>
                                            <p:strVal val="#ppt_x"/>
                                          </p:val>
                                        </p:tav>
                                      </p:tavLst>
                                    </p:anim>
                                    <p:anim calcmode="lin" valueType="num">
                                      <p:cBhvr>
                                        <p:cTn id="22" dur="1000" fill="hold"/>
                                        <p:tgtEl>
                                          <p:spTgt spid="1638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6387"/>
                                        </p:tgtEl>
                                        <p:attrNameLst>
                                          <p:attrName>style.visibility</p:attrName>
                                        </p:attrNameLst>
                                      </p:cBhvr>
                                      <p:to>
                                        <p:strVal val="visible"/>
                                      </p:to>
                                    </p:set>
                                    <p:animEffect transition="in" filter="fade">
                                      <p:cBhvr>
                                        <p:cTn id="25" dur="1000"/>
                                        <p:tgtEl>
                                          <p:spTgt spid="16387"/>
                                        </p:tgtEl>
                                      </p:cBhvr>
                                    </p:animEffect>
                                    <p:anim calcmode="lin" valueType="num">
                                      <p:cBhvr>
                                        <p:cTn id="26" dur="1000" fill="hold"/>
                                        <p:tgtEl>
                                          <p:spTgt spid="16387"/>
                                        </p:tgtEl>
                                        <p:attrNameLst>
                                          <p:attrName>ppt_x</p:attrName>
                                        </p:attrNameLst>
                                      </p:cBhvr>
                                      <p:tavLst>
                                        <p:tav tm="0">
                                          <p:val>
                                            <p:strVal val="#ppt_x"/>
                                          </p:val>
                                        </p:tav>
                                        <p:tav tm="100000">
                                          <p:val>
                                            <p:strVal val="#ppt_x"/>
                                          </p:val>
                                        </p:tav>
                                      </p:tavLst>
                                    </p:anim>
                                    <p:anim calcmode="lin" valueType="num">
                                      <p:cBhvr>
                                        <p:cTn id="27" dur="1000" fill="hold"/>
                                        <p:tgtEl>
                                          <p:spTgt spid="1638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0-#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0-#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8600" y="0"/>
            <a:ext cx="2565400" cy="990600"/>
          </a:xfrm>
          <a:prstGeom prst="rect">
            <a:avLst/>
          </a:prstGeom>
        </p:spPr>
      </p:pic>
      <p:cxnSp>
        <p:nvCxnSpPr>
          <p:cNvPr id="26" name="直接连接符 25"/>
          <p:cNvCxnSpPr/>
          <p:nvPr/>
        </p:nvCxnSpPr>
        <p:spPr>
          <a:xfrm>
            <a:off x="226060" y="568960"/>
            <a:ext cx="6851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6"/>
          <p:cNvSpPr txBox="1"/>
          <p:nvPr/>
        </p:nvSpPr>
        <p:spPr>
          <a:xfrm>
            <a:off x="557636" y="107543"/>
            <a:ext cx="3240360" cy="460375"/>
          </a:xfrm>
          <a:prstGeom prst="rect">
            <a:avLst/>
          </a:prstGeom>
          <a:noFill/>
          <a:effectLst>
            <a:outerShdw blurRad="12700" dist="12700" dir="2700000" algn="tl" rotWithShape="0">
              <a:prstClr val="black">
                <a:alpha val="40000"/>
              </a:prstClr>
            </a:outerShdw>
          </a:effectLst>
        </p:spPr>
        <p:txBody>
          <a:bodyPr wrap="square">
            <a:spAutoFit/>
          </a:bodyPr>
          <a:lstStyle/>
          <a:p>
            <a:pPr defTabSz="913765">
              <a:defRPr/>
            </a:pPr>
            <a:r>
              <a:rPr lang="zh-CN" altLang="en-US" sz="2400">
                <a:ln w="6350">
                  <a:noFill/>
                </a:ln>
                <a:solidFill>
                  <a:schemeClr val="tx1">
                    <a:lumMod val="95000"/>
                    <a:lumOff val="5000"/>
                  </a:schemeClr>
                </a:solidFill>
                <a:latin typeface="隶书" panose="02010509060101010101" charset="-122"/>
                <a:ea typeface="隶书" panose="02010509060101010101" charset="-122"/>
              </a:rPr>
              <a:t>一、中国医学的起源</a:t>
            </a:r>
            <a:endParaRPr lang="zh-CN" altLang="en-US" sz="2400">
              <a:ln w="6350">
                <a:noFill/>
              </a:ln>
              <a:solidFill>
                <a:schemeClr val="tx1">
                  <a:lumMod val="95000"/>
                  <a:lumOff val="5000"/>
                </a:schemeClr>
              </a:solidFill>
              <a:latin typeface="隶书" panose="02010509060101010101" charset="-122"/>
              <a:ea typeface="隶书" panose="02010509060101010101"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33" y="107543"/>
            <a:ext cx="803039" cy="422587"/>
          </a:xfrm>
          <a:prstGeom prst="rect">
            <a:avLst/>
          </a:prstGeom>
        </p:spPr>
      </p:pic>
      <p:grpSp>
        <p:nvGrpSpPr>
          <p:cNvPr id="9" name="组合 8"/>
          <p:cNvGrpSpPr/>
          <p:nvPr/>
        </p:nvGrpSpPr>
        <p:grpSpPr>
          <a:xfrm>
            <a:off x="749211" y="3346791"/>
            <a:ext cx="3837394" cy="615609"/>
            <a:chOff x="749211" y="3346791"/>
            <a:chExt cx="3837394" cy="615609"/>
          </a:xfrm>
        </p:grpSpPr>
        <p:sp>
          <p:nvSpPr>
            <p:cNvPr id="61" name="Rectangle 18"/>
            <p:cNvSpPr>
              <a:spLocks noChangeArrowheads="1"/>
            </p:cNvSpPr>
            <p:nvPr/>
          </p:nvSpPr>
          <p:spPr bwMode="auto">
            <a:xfrm>
              <a:off x="1426210" y="3372485"/>
              <a:ext cx="3160395"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600" kern="0" noProof="0" dirty="0">
                  <a:ln>
                    <a:noFill/>
                  </a:ln>
                  <a:effectLst/>
                  <a:uLnTx/>
                  <a:uFillTx/>
                  <a:latin typeface="方正古隶简体" panose="03000509000000000000" charset="-122"/>
                  <a:ea typeface="方正古隶简体" panose="03000509000000000000" charset="-122"/>
                  <a:sym typeface="+mn-ea"/>
                </a:rPr>
                <a:t>起源于巫</a:t>
              </a:r>
              <a:endParaRPr lang="zh-CN" altLang="en-US"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pPr>
              <a:endParaRPr lang="zh-CN" altLang="en-US" sz="1600" kern="0" noProof="0" dirty="0">
                <a:ln>
                  <a:noFill/>
                </a:ln>
                <a:solidFill>
                  <a:schemeClr val="tx1"/>
                </a:solidFill>
                <a:effectLst/>
                <a:uLnTx/>
                <a:uFillTx/>
                <a:latin typeface="方正古隶简体" panose="03000509000000000000" charset="-122"/>
                <a:ea typeface="方正古隶简体" panose="03000509000000000000" charset="-122"/>
              </a:endParaRPr>
            </a:p>
          </p:txBody>
        </p:sp>
        <p:grpSp>
          <p:nvGrpSpPr>
            <p:cNvPr id="5" name="组合 4"/>
            <p:cNvGrpSpPr/>
            <p:nvPr/>
          </p:nvGrpSpPr>
          <p:grpSpPr>
            <a:xfrm>
              <a:off x="749211" y="3346791"/>
              <a:ext cx="499479" cy="500619"/>
              <a:chOff x="726914" y="3116152"/>
              <a:chExt cx="499430" cy="500570"/>
            </a:xfrm>
            <a:solidFill>
              <a:srgbClr val="CE7B01"/>
            </a:solidFill>
          </p:grpSpPr>
          <p:sp>
            <p:nvSpPr>
              <p:cNvPr id="88" name="Oval 5"/>
              <p:cNvSpPr>
                <a:spLocks noChangeArrowheads="1"/>
              </p:cNvSpPr>
              <p:nvPr/>
            </p:nvSpPr>
            <p:spPr bwMode="auto">
              <a:xfrm>
                <a:off x="782479" y="317184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89" name="Oval 5"/>
              <p:cNvSpPr>
                <a:spLocks noChangeArrowheads="1"/>
              </p:cNvSpPr>
              <p:nvPr/>
            </p:nvSpPr>
            <p:spPr bwMode="auto">
              <a:xfrm>
                <a:off x="726914" y="3116152"/>
                <a:ext cx="499430" cy="500570"/>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grpSp>
          <p:nvGrpSpPr>
            <p:cNvPr id="69" name="Group 29"/>
            <p:cNvGrpSpPr/>
            <p:nvPr/>
          </p:nvGrpSpPr>
          <p:grpSpPr bwMode="auto">
            <a:xfrm>
              <a:off x="912901" y="3527895"/>
              <a:ext cx="177818" cy="163528"/>
              <a:chOff x="0" y="0"/>
              <a:chExt cx="112" cy="103"/>
            </a:xfrm>
            <a:solidFill>
              <a:schemeClr val="bg1"/>
            </a:solidFill>
          </p:grpSpPr>
          <p:sp>
            <p:nvSpPr>
              <p:cNvPr id="70" name="Freeform 30"/>
              <p:cNvSpPr/>
              <p:nvPr/>
            </p:nvSpPr>
            <p:spPr bwMode="auto">
              <a:xfrm>
                <a:off x="0" y="0"/>
                <a:ext cx="105" cy="103"/>
              </a:xfrm>
              <a:custGeom>
                <a:avLst/>
                <a:gdLst>
                  <a:gd name="T0" fmla="*/ 89 w 177"/>
                  <a:gd name="T1" fmla="*/ 176 h 176"/>
                  <a:gd name="T2" fmla="*/ 27 w 177"/>
                  <a:gd name="T3" fmla="*/ 151 h 176"/>
                  <a:gd name="T4" fmla="*/ 0 w 177"/>
                  <a:gd name="T5" fmla="*/ 89 h 176"/>
                  <a:gd name="T6" fmla="*/ 26 w 177"/>
                  <a:gd name="T7" fmla="*/ 26 h 176"/>
                  <a:gd name="T8" fmla="*/ 88 w 177"/>
                  <a:gd name="T9" fmla="*/ 0 h 176"/>
                  <a:gd name="T10" fmla="*/ 89 w 177"/>
                  <a:gd name="T11" fmla="*/ 0 h 176"/>
                  <a:gd name="T12" fmla="*/ 177 w 177"/>
                  <a:gd name="T13" fmla="*/ 88 h 176"/>
                  <a:gd name="T14" fmla="*/ 171 w 177"/>
                  <a:gd name="T15" fmla="*/ 88 h 176"/>
                  <a:gd name="T16" fmla="*/ 89 w 177"/>
                  <a:gd name="T17" fmla="*/ 6 h 176"/>
                  <a:gd name="T18" fmla="*/ 88 w 177"/>
                  <a:gd name="T19" fmla="*/ 6 h 176"/>
                  <a:gd name="T20" fmla="*/ 30 w 177"/>
                  <a:gd name="T21" fmla="*/ 30 h 176"/>
                  <a:gd name="T22" fmla="*/ 6 w 177"/>
                  <a:gd name="T23" fmla="*/ 89 h 176"/>
                  <a:gd name="T24" fmla="*/ 31 w 177"/>
                  <a:gd name="T25" fmla="*/ 147 h 176"/>
                  <a:gd name="T26" fmla="*/ 89 w 177"/>
                  <a:gd name="T27" fmla="*/ 170 h 176"/>
                  <a:gd name="T28" fmla="*/ 89 w 177"/>
                  <a:gd name="T29" fmla="*/ 170 h 176"/>
                  <a:gd name="T30" fmla="*/ 155 w 177"/>
                  <a:gd name="T31" fmla="*/ 136 h 176"/>
                  <a:gd name="T32" fmla="*/ 160 w 177"/>
                  <a:gd name="T33" fmla="*/ 139 h 176"/>
                  <a:gd name="T34" fmla="*/ 89 w 177"/>
                  <a:gd name="T35" fmla="*/ 176 h 176"/>
                  <a:gd name="T36" fmla="*/ 89 w 177"/>
                  <a:gd name="T3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6">
                    <a:moveTo>
                      <a:pt x="89" y="176"/>
                    </a:moveTo>
                    <a:cubicBezTo>
                      <a:pt x="65" y="176"/>
                      <a:pt x="43" y="167"/>
                      <a:pt x="27" y="151"/>
                    </a:cubicBezTo>
                    <a:cubicBezTo>
                      <a:pt x="10" y="134"/>
                      <a:pt x="0" y="112"/>
                      <a:pt x="0" y="89"/>
                    </a:cubicBezTo>
                    <a:cubicBezTo>
                      <a:pt x="0" y="65"/>
                      <a:pt x="9" y="43"/>
                      <a:pt x="26" y="26"/>
                    </a:cubicBezTo>
                    <a:cubicBezTo>
                      <a:pt x="42" y="9"/>
                      <a:pt x="64" y="0"/>
                      <a:pt x="88" y="0"/>
                    </a:cubicBezTo>
                    <a:cubicBezTo>
                      <a:pt x="88" y="0"/>
                      <a:pt x="88" y="0"/>
                      <a:pt x="89" y="0"/>
                    </a:cubicBezTo>
                    <a:cubicBezTo>
                      <a:pt x="137" y="0"/>
                      <a:pt x="176" y="39"/>
                      <a:pt x="177" y="88"/>
                    </a:cubicBezTo>
                    <a:cubicBezTo>
                      <a:pt x="171" y="88"/>
                      <a:pt x="171" y="88"/>
                      <a:pt x="171" y="88"/>
                    </a:cubicBezTo>
                    <a:cubicBezTo>
                      <a:pt x="170" y="43"/>
                      <a:pt x="134" y="6"/>
                      <a:pt x="89" y="6"/>
                    </a:cubicBezTo>
                    <a:cubicBezTo>
                      <a:pt x="88" y="6"/>
                      <a:pt x="88" y="6"/>
                      <a:pt x="88" y="6"/>
                    </a:cubicBezTo>
                    <a:cubicBezTo>
                      <a:pt x="66" y="6"/>
                      <a:pt x="46" y="15"/>
                      <a:pt x="30" y="30"/>
                    </a:cubicBezTo>
                    <a:cubicBezTo>
                      <a:pt x="15" y="46"/>
                      <a:pt x="6" y="67"/>
                      <a:pt x="6" y="89"/>
                    </a:cubicBezTo>
                    <a:cubicBezTo>
                      <a:pt x="7" y="111"/>
                      <a:pt x="15" y="131"/>
                      <a:pt x="31" y="147"/>
                    </a:cubicBezTo>
                    <a:cubicBezTo>
                      <a:pt x="46" y="162"/>
                      <a:pt x="67" y="170"/>
                      <a:pt x="89" y="170"/>
                    </a:cubicBezTo>
                    <a:cubicBezTo>
                      <a:pt x="89" y="170"/>
                      <a:pt x="89" y="170"/>
                      <a:pt x="89" y="170"/>
                    </a:cubicBezTo>
                    <a:cubicBezTo>
                      <a:pt x="115" y="170"/>
                      <a:pt x="140" y="157"/>
                      <a:pt x="155" y="136"/>
                    </a:cubicBezTo>
                    <a:cubicBezTo>
                      <a:pt x="160" y="139"/>
                      <a:pt x="160" y="139"/>
                      <a:pt x="160" y="139"/>
                    </a:cubicBezTo>
                    <a:cubicBezTo>
                      <a:pt x="144" y="162"/>
                      <a:pt x="117" y="176"/>
                      <a:pt x="89" y="176"/>
                    </a:cubicBezTo>
                    <a:cubicBezTo>
                      <a:pt x="89" y="176"/>
                      <a:pt x="89" y="176"/>
                      <a:pt x="89"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1" name="Freeform 31"/>
              <p:cNvSpPr/>
              <p:nvPr/>
            </p:nvSpPr>
            <p:spPr bwMode="auto">
              <a:xfrm>
                <a:off x="89" y="39"/>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2" name="Freeform 32"/>
              <p:cNvSpPr>
                <a:spLocks noEditPoints="1"/>
              </p:cNvSpPr>
              <p:nvPr/>
            </p:nvSpPr>
            <p:spPr bwMode="auto">
              <a:xfrm>
                <a:off x="38" y="27"/>
                <a:ext cx="28" cy="24"/>
              </a:xfrm>
              <a:custGeom>
                <a:avLst/>
                <a:gdLst>
                  <a:gd name="T0" fmla="*/ 0 w 47"/>
                  <a:gd name="T1" fmla="*/ 41 h 41"/>
                  <a:gd name="T2" fmla="*/ 0 w 47"/>
                  <a:gd name="T3" fmla="*/ 24 h 41"/>
                  <a:gd name="T4" fmla="*/ 23 w 47"/>
                  <a:gd name="T5" fmla="*/ 0 h 41"/>
                  <a:gd name="T6" fmla="*/ 47 w 47"/>
                  <a:gd name="T7" fmla="*/ 24 h 41"/>
                  <a:gd name="T8" fmla="*/ 47 w 47"/>
                  <a:gd name="T9" fmla="*/ 40 h 41"/>
                  <a:gd name="T10" fmla="*/ 0 w 47"/>
                  <a:gd name="T11" fmla="*/ 41 h 41"/>
                  <a:gd name="T12" fmla="*/ 23 w 47"/>
                  <a:gd name="T13" fmla="*/ 6 h 41"/>
                  <a:gd name="T14" fmla="*/ 6 w 47"/>
                  <a:gd name="T15" fmla="*/ 24 h 41"/>
                  <a:gd name="T16" fmla="*/ 6 w 47"/>
                  <a:gd name="T17" fmla="*/ 35 h 41"/>
                  <a:gd name="T18" fmla="*/ 41 w 47"/>
                  <a:gd name="T19" fmla="*/ 34 h 41"/>
                  <a:gd name="T20" fmla="*/ 41 w 47"/>
                  <a:gd name="T21" fmla="*/ 24 h 41"/>
                  <a:gd name="T22" fmla="*/ 23 w 47"/>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1">
                    <a:moveTo>
                      <a:pt x="0" y="41"/>
                    </a:moveTo>
                    <a:cubicBezTo>
                      <a:pt x="0" y="24"/>
                      <a:pt x="0" y="24"/>
                      <a:pt x="0" y="24"/>
                    </a:cubicBezTo>
                    <a:cubicBezTo>
                      <a:pt x="0" y="11"/>
                      <a:pt x="10" y="0"/>
                      <a:pt x="23" y="0"/>
                    </a:cubicBezTo>
                    <a:cubicBezTo>
                      <a:pt x="36" y="0"/>
                      <a:pt x="47" y="11"/>
                      <a:pt x="47" y="24"/>
                    </a:cubicBezTo>
                    <a:cubicBezTo>
                      <a:pt x="47" y="40"/>
                      <a:pt x="47" y="40"/>
                      <a:pt x="47" y="40"/>
                    </a:cubicBezTo>
                    <a:lnTo>
                      <a:pt x="0" y="41"/>
                    </a:lnTo>
                    <a:close/>
                    <a:moveTo>
                      <a:pt x="23" y="6"/>
                    </a:moveTo>
                    <a:cubicBezTo>
                      <a:pt x="14" y="7"/>
                      <a:pt x="6" y="15"/>
                      <a:pt x="6" y="24"/>
                    </a:cubicBezTo>
                    <a:cubicBezTo>
                      <a:pt x="6" y="35"/>
                      <a:pt x="6" y="35"/>
                      <a:pt x="6" y="35"/>
                    </a:cubicBezTo>
                    <a:cubicBezTo>
                      <a:pt x="41" y="34"/>
                      <a:pt x="41" y="34"/>
                      <a:pt x="41" y="34"/>
                    </a:cubicBezTo>
                    <a:cubicBezTo>
                      <a:pt x="41" y="24"/>
                      <a:pt x="41" y="24"/>
                      <a:pt x="41" y="24"/>
                    </a:cubicBezTo>
                    <a:cubicBezTo>
                      <a:pt x="41" y="14"/>
                      <a:pt x="33" y="6"/>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3" name="Freeform 33"/>
              <p:cNvSpPr>
                <a:spLocks noEditPoints="1"/>
              </p:cNvSpPr>
              <p:nvPr/>
            </p:nvSpPr>
            <p:spPr bwMode="auto">
              <a:xfrm>
                <a:off x="32" y="47"/>
                <a:ext cx="41" cy="30"/>
              </a:xfrm>
              <a:custGeom>
                <a:avLst/>
                <a:gdLst>
                  <a:gd name="T0" fmla="*/ 4 w 68"/>
                  <a:gd name="T1" fmla="*/ 52 h 52"/>
                  <a:gd name="T2" fmla="*/ 4 w 68"/>
                  <a:gd name="T3" fmla="*/ 52 h 52"/>
                  <a:gd name="T4" fmla="*/ 0 w 68"/>
                  <a:gd name="T5" fmla="*/ 48 h 52"/>
                  <a:gd name="T6" fmla="*/ 0 w 68"/>
                  <a:gd name="T7" fmla="*/ 5 h 52"/>
                  <a:gd name="T8" fmla="*/ 4 w 68"/>
                  <a:gd name="T9" fmla="*/ 1 h 52"/>
                  <a:gd name="T10" fmla="*/ 63 w 68"/>
                  <a:gd name="T11" fmla="*/ 0 h 52"/>
                  <a:gd name="T12" fmla="*/ 67 w 68"/>
                  <a:gd name="T13" fmla="*/ 5 h 52"/>
                  <a:gd name="T14" fmla="*/ 68 w 68"/>
                  <a:gd name="T15" fmla="*/ 48 h 52"/>
                  <a:gd name="T16" fmla="*/ 66 w 68"/>
                  <a:gd name="T17" fmla="*/ 51 h 52"/>
                  <a:gd name="T18" fmla="*/ 63 w 68"/>
                  <a:gd name="T19" fmla="*/ 52 h 52"/>
                  <a:gd name="T20" fmla="*/ 4 w 68"/>
                  <a:gd name="T21" fmla="*/ 52 h 52"/>
                  <a:gd name="T22" fmla="*/ 6 w 68"/>
                  <a:gd name="T23" fmla="*/ 7 h 52"/>
                  <a:gd name="T24" fmla="*/ 6 w 68"/>
                  <a:gd name="T25" fmla="*/ 46 h 52"/>
                  <a:gd name="T26" fmla="*/ 62 w 68"/>
                  <a:gd name="T27" fmla="*/ 46 h 52"/>
                  <a:gd name="T28" fmla="*/ 61 w 68"/>
                  <a:gd name="T29" fmla="*/ 6 h 52"/>
                  <a:gd name="T30" fmla="*/ 6 w 68"/>
                  <a:gd name="T3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52">
                    <a:moveTo>
                      <a:pt x="4" y="52"/>
                    </a:moveTo>
                    <a:cubicBezTo>
                      <a:pt x="4" y="52"/>
                      <a:pt x="4" y="52"/>
                      <a:pt x="4" y="52"/>
                    </a:cubicBezTo>
                    <a:cubicBezTo>
                      <a:pt x="2" y="52"/>
                      <a:pt x="0" y="50"/>
                      <a:pt x="0" y="48"/>
                    </a:cubicBezTo>
                    <a:cubicBezTo>
                      <a:pt x="0" y="5"/>
                      <a:pt x="0" y="5"/>
                      <a:pt x="0" y="5"/>
                    </a:cubicBezTo>
                    <a:cubicBezTo>
                      <a:pt x="0" y="3"/>
                      <a:pt x="2" y="1"/>
                      <a:pt x="4" y="1"/>
                    </a:cubicBezTo>
                    <a:cubicBezTo>
                      <a:pt x="63" y="0"/>
                      <a:pt x="63" y="0"/>
                      <a:pt x="63" y="0"/>
                    </a:cubicBezTo>
                    <a:cubicBezTo>
                      <a:pt x="66" y="0"/>
                      <a:pt x="67" y="2"/>
                      <a:pt x="67" y="5"/>
                    </a:cubicBezTo>
                    <a:cubicBezTo>
                      <a:pt x="68" y="48"/>
                      <a:pt x="68" y="48"/>
                      <a:pt x="68" y="48"/>
                    </a:cubicBezTo>
                    <a:cubicBezTo>
                      <a:pt x="68" y="49"/>
                      <a:pt x="67" y="50"/>
                      <a:pt x="66" y="51"/>
                    </a:cubicBezTo>
                    <a:cubicBezTo>
                      <a:pt x="66" y="51"/>
                      <a:pt x="65" y="52"/>
                      <a:pt x="63" y="52"/>
                    </a:cubicBezTo>
                    <a:lnTo>
                      <a:pt x="4" y="52"/>
                    </a:lnTo>
                    <a:close/>
                    <a:moveTo>
                      <a:pt x="6" y="7"/>
                    </a:moveTo>
                    <a:cubicBezTo>
                      <a:pt x="6" y="46"/>
                      <a:pt x="6" y="46"/>
                      <a:pt x="6" y="46"/>
                    </a:cubicBezTo>
                    <a:cubicBezTo>
                      <a:pt x="62" y="46"/>
                      <a:pt x="62" y="46"/>
                      <a:pt x="62" y="46"/>
                    </a:cubicBezTo>
                    <a:cubicBezTo>
                      <a:pt x="61" y="6"/>
                      <a:pt x="61" y="6"/>
                      <a:pt x="61" y="6"/>
                    </a:cubicBezTo>
                    <a:lnTo>
                      <a:pt x="6"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grpSp>
        <p:nvGrpSpPr>
          <p:cNvPr id="7" name="组合 6"/>
          <p:cNvGrpSpPr/>
          <p:nvPr/>
        </p:nvGrpSpPr>
        <p:grpSpPr>
          <a:xfrm>
            <a:off x="754185" y="1504427"/>
            <a:ext cx="3763205" cy="495635"/>
            <a:chOff x="754185" y="1504427"/>
            <a:chExt cx="3763205" cy="495635"/>
          </a:xfrm>
        </p:grpSpPr>
        <p:grpSp>
          <p:nvGrpSpPr>
            <p:cNvPr id="3" name="组合 2"/>
            <p:cNvGrpSpPr/>
            <p:nvPr/>
          </p:nvGrpSpPr>
          <p:grpSpPr>
            <a:xfrm>
              <a:off x="754185" y="1504427"/>
              <a:ext cx="494505" cy="495635"/>
              <a:chOff x="731888" y="1273969"/>
              <a:chExt cx="494456" cy="495586"/>
            </a:xfrm>
            <a:solidFill>
              <a:srgbClr val="CE7B01"/>
            </a:solidFill>
          </p:grpSpPr>
          <p:sp>
            <p:nvSpPr>
              <p:cNvPr id="84" name="Oval 5"/>
              <p:cNvSpPr>
                <a:spLocks noChangeArrowheads="1"/>
              </p:cNvSpPr>
              <p:nvPr/>
            </p:nvSpPr>
            <p:spPr bwMode="auto">
              <a:xfrm>
                <a:off x="782479" y="1327169"/>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5" name="Oval 5"/>
              <p:cNvSpPr>
                <a:spLocks noChangeArrowheads="1"/>
              </p:cNvSpPr>
              <p:nvPr/>
            </p:nvSpPr>
            <p:spPr bwMode="auto">
              <a:xfrm>
                <a:off x="731888" y="1273969"/>
                <a:ext cx="494456" cy="495586"/>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sp>
          <p:nvSpPr>
            <p:cNvPr id="59" name="Rectangle 16"/>
            <p:cNvSpPr>
              <a:spLocks noChangeArrowheads="1"/>
            </p:cNvSpPr>
            <p:nvPr/>
          </p:nvSpPr>
          <p:spPr bwMode="auto">
            <a:xfrm>
              <a:off x="1426210" y="1614805"/>
              <a:ext cx="3091180"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anose="020B0604020202020204" pitchFamily="34" charset="0"/>
                <a:buNone/>
              </a:pPr>
              <a:r>
                <a:rPr sz="1600" kern="0" noProof="0" dirty="0">
                  <a:ln>
                    <a:noFill/>
                  </a:ln>
                  <a:effectLst/>
                  <a:uLnTx/>
                  <a:uFillTx/>
                  <a:latin typeface="方正古隶简体" panose="03000509000000000000" charset="-122"/>
                  <a:ea typeface="方正古隶简体" panose="03000509000000000000" charset="-122"/>
                  <a:sym typeface="+mn-ea"/>
                </a:rPr>
                <a:t>起源于动物本能</a:t>
              </a:r>
              <a:endParaRPr sz="800" dirty="0">
                <a:solidFill>
                  <a:schemeClr val="tx1"/>
                </a:solidFill>
                <a:latin typeface="微软雅黑" panose="020B0503020204020204" charset="-122"/>
                <a:ea typeface="微软雅黑" panose="020B0503020204020204" charset="-122"/>
              </a:endParaRPr>
            </a:p>
          </p:txBody>
        </p:sp>
        <p:grpSp>
          <p:nvGrpSpPr>
            <p:cNvPr id="74" name="Group 34"/>
            <p:cNvGrpSpPr/>
            <p:nvPr/>
          </p:nvGrpSpPr>
          <p:grpSpPr bwMode="auto">
            <a:xfrm>
              <a:off x="919251" y="1668749"/>
              <a:ext cx="165116" cy="173055"/>
              <a:chOff x="0" y="0"/>
              <a:chExt cx="104" cy="109"/>
            </a:xfrm>
            <a:solidFill>
              <a:schemeClr val="bg1"/>
            </a:solidFill>
          </p:grpSpPr>
          <p:sp>
            <p:nvSpPr>
              <p:cNvPr id="75" name="Freeform 35"/>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6" name="Freeform 36"/>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8" name="Freeform 38"/>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grpSp>
        <p:nvGrpSpPr>
          <p:cNvPr id="8" name="组合 7"/>
          <p:cNvGrpSpPr/>
          <p:nvPr/>
        </p:nvGrpSpPr>
        <p:grpSpPr>
          <a:xfrm>
            <a:off x="751592" y="2428337"/>
            <a:ext cx="3765798" cy="548543"/>
            <a:chOff x="751592" y="2428337"/>
            <a:chExt cx="3765798" cy="548543"/>
          </a:xfrm>
        </p:grpSpPr>
        <p:sp>
          <p:nvSpPr>
            <p:cNvPr id="60" name="Rectangle 17"/>
            <p:cNvSpPr>
              <a:spLocks noChangeArrowheads="1"/>
            </p:cNvSpPr>
            <p:nvPr/>
          </p:nvSpPr>
          <p:spPr bwMode="auto">
            <a:xfrm>
              <a:off x="1426210" y="2534920"/>
              <a:ext cx="309118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600" kern="0" noProof="0" dirty="0">
                  <a:ln>
                    <a:noFill/>
                  </a:ln>
                  <a:effectLst/>
                  <a:uLnTx/>
                  <a:uFillTx/>
                  <a:latin typeface="方正古隶简体" panose="03000509000000000000" charset="-122"/>
                  <a:ea typeface="方正古隶简体" panose="03000509000000000000" charset="-122"/>
                  <a:sym typeface="+mn-ea"/>
                </a:rPr>
                <a:t>起源于圣人</a:t>
              </a:r>
              <a:endParaRPr lang="zh-CN" altLang="en-US"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pPr>
              <a:endParaRPr sz="800" dirty="0">
                <a:solidFill>
                  <a:schemeClr val="tx1"/>
                </a:solidFill>
                <a:latin typeface="微软雅黑" panose="020B0503020204020204" charset="-122"/>
                <a:ea typeface="微软雅黑" panose="020B0503020204020204" charset="-122"/>
              </a:endParaRPr>
            </a:p>
          </p:txBody>
        </p:sp>
        <p:grpSp>
          <p:nvGrpSpPr>
            <p:cNvPr id="4" name="组合 3"/>
            <p:cNvGrpSpPr/>
            <p:nvPr/>
          </p:nvGrpSpPr>
          <p:grpSpPr>
            <a:xfrm>
              <a:off x="751592" y="2428337"/>
              <a:ext cx="494717" cy="495847"/>
              <a:chOff x="729295" y="2197788"/>
              <a:chExt cx="494668" cy="495798"/>
            </a:xfrm>
            <a:solidFill>
              <a:srgbClr val="4F2600"/>
            </a:solidFill>
          </p:grpSpPr>
          <p:sp>
            <p:nvSpPr>
              <p:cNvPr id="86" name="Oval 5"/>
              <p:cNvSpPr>
                <a:spLocks noChangeArrowheads="1"/>
              </p:cNvSpPr>
              <p:nvPr/>
            </p:nvSpPr>
            <p:spPr bwMode="auto">
              <a:xfrm>
                <a:off x="782479" y="2251094"/>
                <a:ext cx="388300" cy="38918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87" name="Oval 5"/>
              <p:cNvSpPr>
                <a:spLocks noChangeArrowheads="1"/>
              </p:cNvSpPr>
              <p:nvPr/>
            </p:nvSpPr>
            <p:spPr bwMode="auto">
              <a:xfrm>
                <a:off x="729295" y="2197788"/>
                <a:ext cx="494668" cy="495798"/>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charset="-122"/>
                  <a:ea typeface="微软雅黑" panose="020B0503020204020204" charset="-122"/>
                </a:endParaRPr>
              </a:p>
            </p:txBody>
          </p:sp>
        </p:grpSp>
        <p:grpSp>
          <p:nvGrpSpPr>
            <p:cNvPr id="80" name="Group 40"/>
            <p:cNvGrpSpPr/>
            <p:nvPr/>
          </p:nvGrpSpPr>
          <p:grpSpPr bwMode="auto">
            <a:xfrm>
              <a:off x="914488" y="2603879"/>
              <a:ext cx="174642" cy="168292"/>
              <a:chOff x="0" y="0"/>
              <a:chExt cx="110" cy="106"/>
            </a:xfrm>
            <a:solidFill>
              <a:schemeClr val="bg1"/>
            </a:solidFill>
          </p:grpSpPr>
          <p:sp>
            <p:nvSpPr>
              <p:cNvPr id="81" name="Freeform 41"/>
              <p:cNvSpPr/>
              <p:nvPr/>
            </p:nvSpPr>
            <p:spPr bwMode="auto">
              <a:xfrm>
                <a:off x="0" y="0"/>
                <a:ext cx="110" cy="69"/>
              </a:xfrm>
              <a:custGeom>
                <a:avLst/>
                <a:gdLst>
                  <a:gd name="T0" fmla="*/ 157 w 186"/>
                  <a:gd name="T1" fmla="*/ 118 h 118"/>
                  <a:gd name="T2" fmla="*/ 103 w 186"/>
                  <a:gd name="T3" fmla="*/ 118 h 118"/>
                  <a:gd name="T4" fmla="*/ 103 w 186"/>
                  <a:gd name="T5" fmla="*/ 113 h 118"/>
                  <a:gd name="T6" fmla="*/ 157 w 186"/>
                  <a:gd name="T7" fmla="*/ 113 h 118"/>
                  <a:gd name="T8" fmla="*/ 180 w 186"/>
                  <a:gd name="T9" fmla="*/ 89 h 118"/>
                  <a:gd name="T10" fmla="*/ 158 w 186"/>
                  <a:gd name="T11" fmla="*/ 66 h 118"/>
                  <a:gd name="T12" fmla="*/ 153 w 186"/>
                  <a:gd name="T13" fmla="*/ 66 h 118"/>
                  <a:gd name="T14" fmla="*/ 155 w 186"/>
                  <a:gd name="T15" fmla="*/ 62 h 118"/>
                  <a:gd name="T16" fmla="*/ 159 w 186"/>
                  <a:gd name="T17" fmla="*/ 44 h 118"/>
                  <a:gd name="T18" fmla="*/ 121 w 186"/>
                  <a:gd name="T19" fmla="*/ 6 h 118"/>
                  <a:gd name="T20" fmla="*/ 89 w 186"/>
                  <a:gd name="T21" fmla="*/ 22 h 118"/>
                  <a:gd name="T22" fmla="*/ 87 w 186"/>
                  <a:gd name="T23" fmla="*/ 24 h 118"/>
                  <a:gd name="T24" fmla="*/ 85 w 186"/>
                  <a:gd name="T25" fmla="*/ 22 h 118"/>
                  <a:gd name="T26" fmla="*/ 69 w 186"/>
                  <a:gd name="T27" fmla="*/ 15 h 118"/>
                  <a:gd name="T28" fmla="*/ 47 w 186"/>
                  <a:gd name="T29" fmla="*/ 36 h 118"/>
                  <a:gd name="T30" fmla="*/ 47 w 186"/>
                  <a:gd name="T31" fmla="*/ 39 h 118"/>
                  <a:gd name="T32" fmla="*/ 43 w 186"/>
                  <a:gd name="T33" fmla="*/ 39 h 118"/>
                  <a:gd name="T34" fmla="*/ 6 w 186"/>
                  <a:gd name="T35" fmla="*/ 76 h 118"/>
                  <a:gd name="T36" fmla="*/ 42 w 186"/>
                  <a:gd name="T37" fmla="*/ 113 h 118"/>
                  <a:gd name="T38" fmla="*/ 42 w 186"/>
                  <a:gd name="T39" fmla="*/ 113 h 118"/>
                  <a:gd name="T40" fmla="*/ 83 w 186"/>
                  <a:gd name="T41" fmla="*/ 113 h 118"/>
                  <a:gd name="T42" fmla="*/ 83 w 186"/>
                  <a:gd name="T43" fmla="*/ 118 h 118"/>
                  <a:gd name="T44" fmla="*/ 38 w 186"/>
                  <a:gd name="T45" fmla="*/ 118 h 118"/>
                  <a:gd name="T46" fmla="*/ 0 w 186"/>
                  <a:gd name="T47" fmla="*/ 76 h 118"/>
                  <a:gd name="T48" fmla="*/ 42 w 186"/>
                  <a:gd name="T49" fmla="*/ 33 h 118"/>
                  <a:gd name="T50" fmla="*/ 69 w 186"/>
                  <a:gd name="T51" fmla="*/ 10 h 118"/>
                  <a:gd name="T52" fmla="*/ 86 w 186"/>
                  <a:gd name="T53" fmla="*/ 15 h 118"/>
                  <a:gd name="T54" fmla="*/ 121 w 186"/>
                  <a:gd name="T55" fmla="*/ 0 h 118"/>
                  <a:gd name="T56" fmla="*/ 165 w 186"/>
                  <a:gd name="T57" fmla="*/ 44 h 118"/>
                  <a:gd name="T58" fmla="*/ 162 w 186"/>
                  <a:gd name="T59" fmla="*/ 61 h 118"/>
                  <a:gd name="T60" fmla="*/ 186 w 186"/>
                  <a:gd name="T61" fmla="*/ 89 h 118"/>
                  <a:gd name="T62" fmla="*/ 157 w 186"/>
                  <a:gd name="T6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18">
                    <a:moveTo>
                      <a:pt x="157" y="118"/>
                    </a:moveTo>
                    <a:cubicBezTo>
                      <a:pt x="103" y="118"/>
                      <a:pt x="103" y="118"/>
                      <a:pt x="103" y="118"/>
                    </a:cubicBezTo>
                    <a:cubicBezTo>
                      <a:pt x="103" y="113"/>
                      <a:pt x="103" y="113"/>
                      <a:pt x="103" y="113"/>
                    </a:cubicBezTo>
                    <a:cubicBezTo>
                      <a:pt x="157" y="113"/>
                      <a:pt x="157" y="113"/>
                      <a:pt x="157" y="113"/>
                    </a:cubicBezTo>
                    <a:cubicBezTo>
                      <a:pt x="170" y="113"/>
                      <a:pt x="180" y="102"/>
                      <a:pt x="180" y="89"/>
                    </a:cubicBezTo>
                    <a:cubicBezTo>
                      <a:pt x="180" y="77"/>
                      <a:pt x="170" y="67"/>
                      <a:pt x="158" y="66"/>
                    </a:cubicBezTo>
                    <a:cubicBezTo>
                      <a:pt x="153" y="66"/>
                      <a:pt x="153" y="66"/>
                      <a:pt x="153" y="66"/>
                    </a:cubicBezTo>
                    <a:cubicBezTo>
                      <a:pt x="155" y="62"/>
                      <a:pt x="155" y="62"/>
                      <a:pt x="155" y="62"/>
                    </a:cubicBezTo>
                    <a:cubicBezTo>
                      <a:pt x="158" y="56"/>
                      <a:pt x="159" y="51"/>
                      <a:pt x="159" y="44"/>
                    </a:cubicBezTo>
                    <a:cubicBezTo>
                      <a:pt x="159" y="23"/>
                      <a:pt x="142" y="6"/>
                      <a:pt x="121" y="6"/>
                    </a:cubicBezTo>
                    <a:cubicBezTo>
                      <a:pt x="108" y="6"/>
                      <a:pt x="97" y="12"/>
                      <a:pt x="89" y="22"/>
                    </a:cubicBezTo>
                    <a:cubicBezTo>
                      <a:pt x="87" y="24"/>
                      <a:pt x="87" y="24"/>
                      <a:pt x="87" y="24"/>
                    </a:cubicBezTo>
                    <a:cubicBezTo>
                      <a:pt x="85" y="22"/>
                      <a:pt x="85" y="22"/>
                      <a:pt x="85" y="22"/>
                    </a:cubicBezTo>
                    <a:cubicBezTo>
                      <a:pt x="81" y="18"/>
                      <a:pt x="75" y="15"/>
                      <a:pt x="69" y="15"/>
                    </a:cubicBezTo>
                    <a:cubicBezTo>
                      <a:pt x="58" y="15"/>
                      <a:pt x="48" y="25"/>
                      <a:pt x="47" y="36"/>
                    </a:cubicBezTo>
                    <a:cubicBezTo>
                      <a:pt x="47" y="39"/>
                      <a:pt x="47" y="39"/>
                      <a:pt x="47" y="39"/>
                    </a:cubicBezTo>
                    <a:cubicBezTo>
                      <a:pt x="43" y="39"/>
                      <a:pt x="43" y="39"/>
                      <a:pt x="43" y="39"/>
                    </a:cubicBezTo>
                    <a:cubicBezTo>
                      <a:pt x="23" y="39"/>
                      <a:pt x="6" y="55"/>
                      <a:pt x="6" y="76"/>
                    </a:cubicBezTo>
                    <a:cubicBezTo>
                      <a:pt x="6" y="96"/>
                      <a:pt x="22" y="112"/>
                      <a:pt x="42" y="113"/>
                    </a:cubicBezTo>
                    <a:cubicBezTo>
                      <a:pt x="42" y="113"/>
                      <a:pt x="42" y="113"/>
                      <a:pt x="42" y="113"/>
                    </a:cubicBezTo>
                    <a:cubicBezTo>
                      <a:pt x="83" y="113"/>
                      <a:pt x="83" y="113"/>
                      <a:pt x="83" y="113"/>
                    </a:cubicBezTo>
                    <a:cubicBezTo>
                      <a:pt x="83" y="118"/>
                      <a:pt x="83" y="118"/>
                      <a:pt x="83" y="118"/>
                    </a:cubicBezTo>
                    <a:cubicBezTo>
                      <a:pt x="38" y="118"/>
                      <a:pt x="38" y="118"/>
                      <a:pt x="38" y="118"/>
                    </a:cubicBezTo>
                    <a:cubicBezTo>
                      <a:pt x="17" y="116"/>
                      <a:pt x="0" y="98"/>
                      <a:pt x="0" y="76"/>
                    </a:cubicBezTo>
                    <a:cubicBezTo>
                      <a:pt x="0" y="52"/>
                      <a:pt x="19" y="34"/>
                      <a:pt x="42" y="33"/>
                    </a:cubicBezTo>
                    <a:cubicBezTo>
                      <a:pt x="44" y="20"/>
                      <a:pt x="55" y="10"/>
                      <a:pt x="69" y="10"/>
                    </a:cubicBezTo>
                    <a:cubicBezTo>
                      <a:pt x="76" y="10"/>
                      <a:pt x="82" y="12"/>
                      <a:pt x="86" y="15"/>
                    </a:cubicBezTo>
                    <a:cubicBezTo>
                      <a:pt x="95" y="5"/>
                      <a:pt x="107" y="0"/>
                      <a:pt x="121" y="0"/>
                    </a:cubicBezTo>
                    <a:cubicBezTo>
                      <a:pt x="145" y="0"/>
                      <a:pt x="165" y="20"/>
                      <a:pt x="165" y="44"/>
                    </a:cubicBezTo>
                    <a:cubicBezTo>
                      <a:pt x="165" y="50"/>
                      <a:pt x="164" y="56"/>
                      <a:pt x="162" y="61"/>
                    </a:cubicBezTo>
                    <a:cubicBezTo>
                      <a:pt x="176" y="63"/>
                      <a:pt x="186" y="75"/>
                      <a:pt x="186" y="89"/>
                    </a:cubicBezTo>
                    <a:cubicBezTo>
                      <a:pt x="186" y="105"/>
                      <a:pt x="173" y="118"/>
                      <a:pt x="157"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82" name="Freeform 42"/>
              <p:cNvSpPr/>
              <p:nvPr/>
            </p:nvSpPr>
            <p:spPr bwMode="auto">
              <a:xfrm>
                <a:off x="37" y="85"/>
                <a:ext cx="36" cy="21"/>
              </a:xfrm>
              <a:custGeom>
                <a:avLst/>
                <a:gdLst>
                  <a:gd name="T0" fmla="*/ 18 w 36"/>
                  <a:gd name="T1" fmla="*/ 21 h 21"/>
                  <a:gd name="T2" fmla="*/ 0 w 36"/>
                  <a:gd name="T3" fmla="*/ 3 h 21"/>
                  <a:gd name="T4" fmla="*/ 2 w 36"/>
                  <a:gd name="T5" fmla="*/ 0 h 21"/>
                  <a:gd name="T6" fmla="*/ 18 w 36"/>
                  <a:gd name="T7" fmla="*/ 16 h 21"/>
                  <a:gd name="T8" fmla="*/ 34 w 36"/>
                  <a:gd name="T9" fmla="*/ 0 h 21"/>
                  <a:gd name="T10" fmla="*/ 36 w 36"/>
                  <a:gd name="T11" fmla="*/ 3 h 21"/>
                  <a:gd name="T12" fmla="*/ 18 w 3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36" h="21">
                    <a:moveTo>
                      <a:pt x="18" y="21"/>
                    </a:moveTo>
                    <a:lnTo>
                      <a:pt x="0" y="3"/>
                    </a:lnTo>
                    <a:lnTo>
                      <a:pt x="2" y="0"/>
                    </a:lnTo>
                    <a:lnTo>
                      <a:pt x="18" y="16"/>
                    </a:lnTo>
                    <a:lnTo>
                      <a:pt x="34" y="0"/>
                    </a:lnTo>
                    <a:lnTo>
                      <a:pt x="36" y="3"/>
                    </a:lnTo>
                    <a:lnTo>
                      <a:pt x="18"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sp>
            <p:nvSpPr>
              <p:cNvPr id="83" name="Rectangle 43"/>
              <p:cNvSpPr>
                <a:spLocks noChangeArrowheads="1"/>
              </p:cNvSpPr>
              <p:nvPr/>
            </p:nvSpPr>
            <p:spPr bwMode="auto">
              <a:xfrm>
                <a:off x="53" y="35"/>
                <a:ext cx="4" cy="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sz="800">
                  <a:solidFill>
                    <a:schemeClr val="tx1"/>
                  </a:solidFill>
                  <a:latin typeface="微软雅黑" panose="020B0503020204020204" charset="-122"/>
                  <a:ea typeface="微软雅黑" panose="020B0503020204020204" charset="-122"/>
                </a:endParaRPr>
              </a:p>
            </p:txBody>
          </p:sp>
        </p:grpSp>
      </p:grpSp>
      <p:sp>
        <p:nvSpPr>
          <p:cNvPr id="36" name="圆角矩形 35"/>
          <p:cNvSpPr/>
          <p:nvPr/>
        </p:nvSpPr>
        <p:spPr>
          <a:xfrm>
            <a:off x="782320" y="790575"/>
            <a:ext cx="2964180" cy="355600"/>
          </a:xfrm>
          <a:prstGeom prst="roundRect">
            <a:avLst>
              <a:gd name="adj" fmla="val 50000"/>
            </a:avLst>
          </a:prstGeom>
          <a:solidFill>
            <a:srgbClr val="4F2600"/>
          </a:solid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charset="-122"/>
              <a:ea typeface="微软雅黑" panose="020B0503020204020204" charset="-122"/>
            </a:endParaRPr>
          </a:p>
        </p:txBody>
      </p:sp>
      <p:sp>
        <p:nvSpPr>
          <p:cNvPr id="32" name="Rectangle 31"/>
          <p:cNvSpPr>
            <a:spLocks noChangeArrowheads="1"/>
          </p:cNvSpPr>
          <p:nvPr/>
        </p:nvSpPr>
        <p:spPr bwMode="auto">
          <a:xfrm>
            <a:off x="872490" y="805180"/>
            <a:ext cx="2640965" cy="368300"/>
          </a:xfrm>
          <a:prstGeom prst="rect">
            <a:avLst/>
          </a:prstGeom>
          <a:noFill/>
          <a:ln>
            <a:noFill/>
          </a:ln>
          <a:effectLst/>
        </p:spPr>
        <p:txBody>
          <a:bodyPr wrap="square">
            <a:spAutoFit/>
          </a:bodyPr>
          <a:lstStyle/>
          <a:p>
            <a:r>
              <a:rPr lang="zh-CN" altLang="zh-CN" dirty="0">
                <a:solidFill>
                  <a:schemeClr val="bg1"/>
                </a:solidFill>
                <a:latin typeface="方正古隶简体" panose="03000509000000000000" charset="-122"/>
                <a:ea typeface="方正古隶简体" panose="03000509000000000000" charset="-122"/>
              </a:rPr>
              <a:t>  5.医学起源</a:t>
            </a:r>
            <a:endParaRPr lang="zh-CN" altLang="zh-CN" dirty="0">
              <a:solidFill>
                <a:schemeClr val="bg1"/>
              </a:solidFill>
              <a:latin typeface="方正古隶简体" panose="03000509000000000000" charset="-122"/>
              <a:ea typeface="方正古隶简体" panose="03000509000000000000" charset="-122"/>
            </a:endParaRPr>
          </a:p>
        </p:txBody>
      </p:sp>
      <p:grpSp>
        <p:nvGrpSpPr>
          <p:cNvPr id="11" name="组合 10"/>
          <p:cNvGrpSpPr/>
          <p:nvPr/>
        </p:nvGrpSpPr>
        <p:grpSpPr>
          <a:xfrm>
            <a:off x="748665" y="4135755"/>
            <a:ext cx="3704590" cy="721995"/>
            <a:chOff x="748665" y="4135755"/>
            <a:chExt cx="3704590" cy="721995"/>
          </a:xfrm>
        </p:grpSpPr>
        <p:grpSp>
          <p:nvGrpSpPr>
            <p:cNvPr id="10" name="组合 9"/>
            <p:cNvGrpSpPr/>
            <p:nvPr/>
          </p:nvGrpSpPr>
          <p:grpSpPr>
            <a:xfrm>
              <a:off x="748665" y="4135755"/>
              <a:ext cx="493395" cy="493395"/>
              <a:chOff x="792957" y="3968115"/>
              <a:chExt cx="601662" cy="601662"/>
            </a:xfrm>
            <a:solidFill>
              <a:srgbClr val="4F2600"/>
            </a:solidFill>
          </p:grpSpPr>
          <p:sp>
            <p:nvSpPr>
              <p:cNvPr id="155" name="Oval 6"/>
              <p:cNvSpPr>
                <a:spLocks noChangeArrowheads="1"/>
              </p:cNvSpPr>
              <p:nvPr/>
            </p:nvSpPr>
            <p:spPr bwMode="auto">
              <a:xfrm>
                <a:off x="851892" y="4027050"/>
                <a:ext cx="483792" cy="483792"/>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56" name="Oval 6"/>
              <p:cNvSpPr>
                <a:spLocks noChangeArrowheads="1"/>
              </p:cNvSpPr>
              <p:nvPr/>
            </p:nvSpPr>
            <p:spPr bwMode="auto">
              <a:xfrm>
                <a:off x="792957" y="3968115"/>
                <a:ext cx="601662" cy="601662"/>
              </a:xfrm>
              <a:prstGeom prst="ellipse">
                <a:avLst/>
              </a:prstGeom>
              <a:grp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sp>
          <p:nvSpPr>
            <p:cNvPr id="140" name="Freeform 32"/>
            <p:cNvSpPr>
              <a:spLocks noEditPoints="1"/>
            </p:cNvSpPr>
            <p:nvPr/>
          </p:nvSpPr>
          <p:spPr bwMode="auto">
            <a:xfrm>
              <a:off x="907415" y="4292600"/>
              <a:ext cx="187960" cy="187960"/>
            </a:xfrm>
            <a:custGeom>
              <a:avLst/>
              <a:gdLst>
                <a:gd name="T0" fmla="*/ 82 w 82"/>
                <a:gd name="T1" fmla="*/ 41 h 82"/>
                <a:gd name="T2" fmla="*/ 0 w 82"/>
                <a:gd name="T3" fmla="*/ 41 h 82"/>
                <a:gd name="T4" fmla="*/ 63 w 82"/>
                <a:gd name="T5" fmla="*/ 43 h 82"/>
                <a:gd name="T6" fmla="*/ 67 w 82"/>
                <a:gd name="T7" fmla="*/ 35 h 82"/>
                <a:gd name="T8" fmla="*/ 74 w 82"/>
                <a:gd name="T9" fmla="*/ 39 h 82"/>
                <a:gd name="T10" fmla="*/ 76 w 82"/>
                <a:gd name="T11" fmla="*/ 33 h 82"/>
                <a:gd name="T12" fmla="*/ 76 w 82"/>
                <a:gd name="T13" fmla="*/ 41 h 82"/>
                <a:gd name="T14" fmla="*/ 76 w 82"/>
                <a:gd name="T15" fmla="*/ 44 h 82"/>
                <a:gd name="T16" fmla="*/ 76 w 82"/>
                <a:gd name="T17" fmla="*/ 46 h 82"/>
                <a:gd name="T18" fmla="*/ 75 w 82"/>
                <a:gd name="T19" fmla="*/ 46 h 82"/>
                <a:gd name="T20" fmla="*/ 72 w 82"/>
                <a:gd name="T21" fmla="*/ 44 h 82"/>
                <a:gd name="T22" fmla="*/ 72 w 82"/>
                <a:gd name="T23" fmla="*/ 47 h 82"/>
                <a:gd name="T24" fmla="*/ 75 w 82"/>
                <a:gd name="T25" fmla="*/ 49 h 82"/>
                <a:gd name="T26" fmla="*/ 41 w 82"/>
                <a:gd name="T27" fmla="*/ 76 h 82"/>
                <a:gd name="T28" fmla="*/ 41 w 82"/>
                <a:gd name="T29" fmla="*/ 5 h 82"/>
                <a:gd name="T30" fmla="*/ 52 w 82"/>
                <a:gd name="T31" fmla="*/ 8 h 82"/>
                <a:gd name="T32" fmla="*/ 37 w 82"/>
                <a:gd name="T33" fmla="*/ 15 h 82"/>
                <a:gd name="T34" fmla="*/ 30 w 82"/>
                <a:gd name="T35" fmla="*/ 17 h 82"/>
                <a:gd name="T36" fmla="*/ 29 w 82"/>
                <a:gd name="T37" fmla="*/ 24 h 82"/>
                <a:gd name="T38" fmla="*/ 26 w 82"/>
                <a:gd name="T39" fmla="*/ 29 h 82"/>
                <a:gd name="T40" fmla="*/ 24 w 82"/>
                <a:gd name="T41" fmla="*/ 31 h 82"/>
                <a:gd name="T42" fmla="*/ 26 w 82"/>
                <a:gd name="T43" fmla="*/ 33 h 82"/>
                <a:gd name="T44" fmla="*/ 29 w 82"/>
                <a:gd name="T45" fmla="*/ 32 h 82"/>
                <a:gd name="T46" fmla="*/ 33 w 82"/>
                <a:gd name="T47" fmla="*/ 28 h 82"/>
                <a:gd name="T48" fmla="*/ 38 w 82"/>
                <a:gd name="T49" fmla="*/ 30 h 82"/>
                <a:gd name="T50" fmla="*/ 41 w 82"/>
                <a:gd name="T51" fmla="*/ 34 h 82"/>
                <a:gd name="T52" fmla="*/ 35 w 82"/>
                <a:gd name="T53" fmla="*/ 34 h 82"/>
                <a:gd name="T54" fmla="*/ 32 w 82"/>
                <a:gd name="T55" fmla="*/ 32 h 82"/>
                <a:gd name="T56" fmla="*/ 25 w 82"/>
                <a:gd name="T57" fmla="*/ 37 h 82"/>
                <a:gd name="T58" fmla="*/ 23 w 82"/>
                <a:gd name="T59" fmla="*/ 46 h 82"/>
                <a:gd name="T60" fmla="*/ 28 w 82"/>
                <a:gd name="T61" fmla="*/ 51 h 82"/>
                <a:gd name="T62" fmla="*/ 35 w 82"/>
                <a:gd name="T63" fmla="*/ 51 h 82"/>
                <a:gd name="T64" fmla="*/ 43 w 82"/>
                <a:gd name="T65" fmla="*/ 70 h 82"/>
                <a:gd name="T66" fmla="*/ 49 w 82"/>
                <a:gd name="T67" fmla="*/ 57 h 82"/>
                <a:gd name="T68" fmla="*/ 49 w 82"/>
                <a:gd name="T69" fmla="*/ 44 h 82"/>
                <a:gd name="T70" fmla="*/ 44 w 82"/>
                <a:gd name="T71" fmla="*/ 38 h 82"/>
                <a:gd name="T72" fmla="*/ 47 w 82"/>
                <a:gd name="T73" fmla="*/ 41 h 82"/>
                <a:gd name="T74" fmla="*/ 53 w 82"/>
                <a:gd name="T75" fmla="*/ 37 h 82"/>
                <a:gd name="T76" fmla="*/ 50 w 82"/>
                <a:gd name="T77" fmla="*/ 34 h 82"/>
                <a:gd name="T78" fmla="*/ 55 w 82"/>
                <a:gd name="T79" fmla="*/ 34 h 82"/>
                <a:gd name="T80" fmla="*/ 62 w 82"/>
                <a:gd name="T81" fmla="*/ 43 h 82"/>
                <a:gd name="T82" fmla="*/ 51 w 82"/>
                <a:gd name="T83" fmla="*/ 58 h 82"/>
                <a:gd name="T84" fmla="*/ 49 w 82"/>
                <a:gd name="T85" fmla="*/ 63 h 82"/>
                <a:gd name="T86" fmla="*/ 52 w 82"/>
                <a:gd name="T87"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64" y="0"/>
                    <a:pt x="82" y="18"/>
                    <a:pt x="82" y="41"/>
                  </a:cubicBezTo>
                  <a:cubicBezTo>
                    <a:pt x="82" y="63"/>
                    <a:pt x="64" y="82"/>
                    <a:pt x="41" y="82"/>
                  </a:cubicBezTo>
                  <a:cubicBezTo>
                    <a:pt x="18" y="82"/>
                    <a:pt x="0" y="63"/>
                    <a:pt x="0" y="41"/>
                  </a:cubicBezTo>
                  <a:cubicBezTo>
                    <a:pt x="0" y="18"/>
                    <a:pt x="18" y="0"/>
                    <a:pt x="41" y="0"/>
                  </a:cubicBezTo>
                  <a:close/>
                  <a:moveTo>
                    <a:pt x="63" y="43"/>
                  </a:moveTo>
                  <a:cubicBezTo>
                    <a:pt x="64" y="40"/>
                    <a:pt x="64" y="38"/>
                    <a:pt x="65" y="35"/>
                  </a:cubicBezTo>
                  <a:cubicBezTo>
                    <a:pt x="65" y="34"/>
                    <a:pt x="65" y="34"/>
                    <a:pt x="67" y="35"/>
                  </a:cubicBezTo>
                  <a:cubicBezTo>
                    <a:pt x="68" y="37"/>
                    <a:pt x="70" y="38"/>
                    <a:pt x="72" y="40"/>
                  </a:cubicBezTo>
                  <a:cubicBezTo>
                    <a:pt x="73" y="41"/>
                    <a:pt x="74" y="41"/>
                    <a:pt x="74" y="39"/>
                  </a:cubicBezTo>
                  <a:cubicBezTo>
                    <a:pt x="74" y="37"/>
                    <a:pt x="74" y="35"/>
                    <a:pt x="75" y="33"/>
                  </a:cubicBezTo>
                  <a:cubicBezTo>
                    <a:pt x="75" y="32"/>
                    <a:pt x="75" y="32"/>
                    <a:pt x="76" y="33"/>
                  </a:cubicBezTo>
                  <a:cubicBezTo>
                    <a:pt x="76" y="36"/>
                    <a:pt x="76" y="38"/>
                    <a:pt x="76" y="41"/>
                  </a:cubicBezTo>
                  <a:cubicBezTo>
                    <a:pt x="76" y="41"/>
                    <a:pt x="77" y="41"/>
                    <a:pt x="76" y="41"/>
                  </a:cubicBezTo>
                  <a:cubicBezTo>
                    <a:pt x="75" y="43"/>
                    <a:pt x="75" y="43"/>
                    <a:pt x="75" y="43"/>
                  </a:cubicBezTo>
                  <a:cubicBezTo>
                    <a:pt x="75" y="44"/>
                    <a:pt x="75" y="44"/>
                    <a:pt x="76" y="44"/>
                  </a:cubicBezTo>
                  <a:cubicBezTo>
                    <a:pt x="76" y="44"/>
                    <a:pt x="76" y="45"/>
                    <a:pt x="76" y="45"/>
                  </a:cubicBezTo>
                  <a:cubicBezTo>
                    <a:pt x="76" y="45"/>
                    <a:pt x="76" y="46"/>
                    <a:pt x="76" y="46"/>
                  </a:cubicBezTo>
                  <a:cubicBezTo>
                    <a:pt x="76" y="46"/>
                    <a:pt x="76" y="47"/>
                    <a:pt x="76" y="47"/>
                  </a:cubicBezTo>
                  <a:cubicBezTo>
                    <a:pt x="75" y="47"/>
                    <a:pt x="75" y="46"/>
                    <a:pt x="75" y="46"/>
                  </a:cubicBezTo>
                  <a:cubicBezTo>
                    <a:pt x="74" y="46"/>
                    <a:pt x="74" y="47"/>
                    <a:pt x="73" y="45"/>
                  </a:cubicBezTo>
                  <a:cubicBezTo>
                    <a:pt x="73" y="45"/>
                    <a:pt x="73" y="45"/>
                    <a:pt x="72" y="44"/>
                  </a:cubicBezTo>
                  <a:cubicBezTo>
                    <a:pt x="70" y="39"/>
                    <a:pt x="70" y="39"/>
                    <a:pt x="71" y="45"/>
                  </a:cubicBezTo>
                  <a:cubicBezTo>
                    <a:pt x="72" y="46"/>
                    <a:pt x="72" y="47"/>
                    <a:pt x="72" y="47"/>
                  </a:cubicBezTo>
                  <a:cubicBezTo>
                    <a:pt x="72" y="49"/>
                    <a:pt x="73" y="49"/>
                    <a:pt x="74" y="49"/>
                  </a:cubicBezTo>
                  <a:cubicBezTo>
                    <a:pt x="74" y="49"/>
                    <a:pt x="75" y="49"/>
                    <a:pt x="75" y="49"/>
                  </a:cubicBezTo>
                  <a:cubicBezTo>
                    <a:pt x="75" y="49"/>
                    <a:pt x="76" y="49"/>
                    <a:pt x="75" y="49"/>
                  </a:cubicBezTo>
                  <a:cubicBezTo>
                    <a:pt x="72" y="65"/>
                    <a:pt x="58" y="76"/>
                    <a:pt x="41" y="76"/>
                  </a:cubicBezTo>
                  <a:cubicBezTo>
                    <a:pt x="21" y="76"/>
                    <a:pt x="6" y="60"/>
                    <a:pt x="6" y="41"/>
                  </a:cubicBezTo>
                  <a:cubicBezTo>
                    <a:pt x="6" y="21"/>
                    <a:pt x="21" y="5"/>
                    <a:pt x="41" y="5"/>
                  </a:cubicBezTo>
                  <a:cubicBezTo>
                    <a:pt x="45" y="5"/>
                    <a:pt x="48" y="6"/>
                    <a:pt x="52" y="7"/>
                  </a:cubicBezTo>
                  <a:cubicBezTo>
                    <a:pt x="52" y="7"/>
                    <a:pt x="52" y="8"/>
                    <a:pt x="52" y="8"/>
                  </a:cubicBezTo>
                  <a:cubicBezTo>
                    <a:pt x="48" y="10"/>
                    <a:pt x="44" y="12"/>
                    <a:pt x="41" y="14"/>
                  </a:cubicBezTo>
                  <a:cubicBezTo>
                    <a:pt x="39" y="15"/>
                    <a:pt x="39" y="15"/>
                    <a:pt x="37" y="15"/>
                  </a:cubicBezTo>
                  <a:cubicBezTo>
                    <a:pt x="36" y="15"/>
                    <a:pt x="34" y="16"/>
                    <a:pt x="32" y="16"/>
                  </a:cubicBezTo>
                  <a:cubicBezTo>
                    <a:pt x="31" y="16"/>
                    <a:pt x="31" y="16"/>
                    <a:pt x="30" y="17"/>
                  </a:cubicBezTo>
                  <a:cubicBezTo>
                    <a:pt x="30" y="19"/>
                    <a:pt x="30" y="20"/>
                    <a:pt x="30" y="22"/>
                  </a:cubicBezTo>
                  <a:cubicBezTo>
                    <a:pt x="29" y="23"/>
                    <a:pt x="29" y="23"/>
                    <a:pt x="29" y="24"/>
                  </a:cubicBezTo>
                  <a:cubicBezTo>
                    <a:pt x="28" y="26"/>
                    <a:pt x="28" y="27"/>
                    <a:pt x="27" y="28"/>
                  </a:cubicBezTo>
                  <a:cubicBezTo>
                    <a:pt x="27" y="29"/>
                    <a:pt x="27" y="29"/>
                    <a:pt x="26" y="29"/>
                  </a:cubicBezTo>
                  <a:cubicBezTo>
                    <a:pt x="26" y="29"/>
                    <a:pt x="25" y="30"/>
                    <a:pt x="25" y="30"/>
                  </a:cubicBezTo>
                  <a:cubicBezTo>
                    <a:pt x="24" y="30"/>
                    <a:pt x="24" y="30"/>
                    <a:pt x="24" y="31"/>
                  </a:cubicBezTo>
                  <a:cubicBezTo>
                    <a:pt x="24" y="31"/>
                    <a:pt x="24" y="32"/>
                    <a:pt x="25" y="32"/>
                  </a:cubicBezTo>
                  <a:cubicBezTo>
                    <a:pt x="25" y="33"/>
                    <a:pt x="25" y="33"/>
                    <a:pt x="26" y="33"/>
                  </a:cubicBezTo>
                  <a:cubicBezTo>
                    <a:pt x="26" y="33"/>
                    <a:pt x="26" y="33"/>
                    <a:pt x="27" y="33"/>
                  </a:cubicBezTo>
                  <a:cubicBezTo>
                    <a:pt x="28" y="33"/>
                    <a:pt x="28" y="33"/>
                    <a:pt x="29" y="32"/>
                  </a:cubicBezTo>
                  <a:cubicBezTo>
                    <a:pt x="29" y="31"/>
                    <a:pt x="30" y="30"/>
                    <a:pt x="31" y="29"/>
                  </a:cubicBezTo>
                  <a:cubicBezTo>
                    <a:pt x="31" y="28"/>
                    <a:pt x="32" y="28"/>
                    <a:pt x="33" y="28"/>
                  </a:cubicBezTo>
                  <a:cubicBezTo>
                    <a:pt x="34" y="29"/>
                    <a:pt x="35" y="29"/>
                    <a:pt x="36" y="29"/>
                  </a:cubicBezTo>
                  <a:cubicBezTo>
                    <a:pt x="37" y="30"/>
                    <a:pt x="37" y="30"/>
                    <a:pt x="38" y="30"/>
                  </a:cubicBezTo>
                  <a:cubicBezTo>
                    <a:pt x="39" y="31"/>
                    <a:pt x="40" y="32"/>
                    <a:pt x="41" y="33"/>
                  </a:cubicBezTo>
                  <a:cubicBezTo>
                    <a:pt x="42" y="33"/>
                    <a:pt x="41" y="34"/>
                    <a:pt x="41" y="34"/>
                  </a:cubicBezTo>
                  <a:cubicBezTo>
                    <a:pt x="39" y="34"/>
                    <a:pt x="38" y="34"/>
                    <a:pt x="37" y="34"/>
                  </a:cubicBezTo>
                  <a:cubicBezTo>
                    <a:pt x="36" y="35"/>
                    <a:pt x="36" y="34"/>
                    <a:pt x="35" y="34"/>
                  </a:cubicBezTo>
                  <a:cubicBezTo>
                    <a:pt x="35" y="33"/>
                    <a:pt x="34" y="33"/>
                    <a:pt x="33" y="32"/>
                  </a:cubicBezTo>
                  <a:cubicBezTo>
                    <a:pt x="33" y="32"/>
                    <a:pt x="32" y="32"/>
                    <a:pt x="32" y="32"/>
                  </a:cubicBezTo>
                  <a:cubicBezTo>
                    <a:pt x="30" y="33"/>
                    <a:pt x="28" y="34"/>
                    <a:pt x="26" y="35"/>
                  </a:cubicBezTo>
                  <a:cubicBezTo>
                    <a:pt x="25" y="35"/>
                    <a:pt x="25" y="36"/>
                    <a:pt x="25" y="37"/>
                  </a:cubicBezTo>
                  <a:cubicBezTo>
                    <a:pt x="24" y="39"/>
                    <a:pt x="24" y="42"/>
                    <a:pt x="23" y="44"/>
                  </a:cubicBezTo>
                  <a:cubicBezTo>
                    <a:pt x="22" y="45"/>
                    <a:pt x="22" y="45"/>
                    <a:pt x="23" y="46"/>
                  </a:cubicBezTo>
                  <a:cubicBezTo>
                    <a:pt x="24" y="48"/>
                    <a:pt x="25" y="49"/>
                    <a:pt x="26" y="51"/>
                  </a:cubicBezTo>
                  <a:cubicBezTo>
                    <a:pt x="27" y="52"/>
                    <a:pt x="27" y="52"/>
                    <a:pt x="28" y="51"/>
                  </a:cubicBezTo>
                  <a:cubicBezTo>
                    <a:pt x="30" y="51"/>
                    <a:pt x="32" y="51"/>
                    <a:pt x="33" y="50"/>
                  </a:cubicBezTo>
                  <a:cubicBezTo>
                    <a:pt x="34" y="50"/>
                    <a:pt x="35" y="50"/>
                    <a:pt x="35" y="51"/>
                  </a:cubicBezTo>
                  <a:cubicBezTo>
                    <a:pt x="37" y="57"/>
                    <a:pt x="39" y="63"/>
                    <a:pt x="41" y="69"/>
                  </a:cubicBezTo>
                  <a:cubicBezTo>
                    <a:pt x="42" y="71"/>
                    <a:pt x="42" y="71"/>
                    <a:pt x="43" y="70"/>
                  </a:cubicBezTo>
                  <a:cubicBezTo>
                    <a:pt x="45" y="67"/>
                    <a:pt x="46" y="64"/>
                    <a:pt x="48" y="61"/>
                  </a:cubicBezTo>
                  <a:cubicBezTo>
                    <a:pt x="49" y="59"/>
                    <a:pt x="49" y="59"/>
                    <a:pt x="49" y="57"/>
                  </a:cubicBezTo>
                  <a:cubicBezTo>
                    <a:pt x="50" y="53"/>
                    <a:pt x="50" y="50"/>
                    <a:pt x="51" y="46"/>
                  </a:cubicBezTo>
                  <a:cubicBezTo>
                    <a:pt x="51" y="44"/>
                    <a:pt x="51" y="44"/>
                    <a:pt x="49" y="44"/>
                  </a:cubicBezTo>
                  <a:cubicBezTo>
                    <a:pt x="48" y="45"/>
                    <a:pt x="48" y="44"/>
                    <a:pt x="47" y="43"/>
                  </a:cubicBezTo>
                  <a:cubicBezTo>
                    <a:pt x="46" y="41"/>
                    <a:pt x="45" y="39"/>
                    <a:pt x="44" y="38"/>
                  </a:cubicBezTo>
                  <a:cubicBezTo>
                    <a:pt x="43" y="36"/>
                    <a:pt x="43" y="36"/>
                    <a:pt x="44" y="37"/>
                  </a:cubicBezTo>
                  <a:cubicBezTo>
                    <a:pt x="45" y="38"/>
                    <a:pt x="46" y="40"/>
                    <a:pt x="47" y="41"/>
                  </a:cubicBezTo>
                  <a:cubicBezTo>
                    <a:pt x="49" y="42"/>
                    <a:pt x="49" y="42"/>
                    <a:pt x="50" y="41"/>
                  </a:cubicBezTo>
                  <a:cubicBezTo>
                    <a:pt x="51" y="40"/>
                    <a:pt x="52" y="38"/>
                    <a:pt x="53" y="37"/>
                  </a:cubicBezTo>
                  <a:cubicBezTo>
                    <a:pt x="54" y="36"/>
                    <a:pt x="54" y="36"/>
                    <a:pt x="52" y="35"/>
                  </a:cubicBezTo>
                  <a:cubicBezTo>
                    <a:pt x="51" y="35"/>
                    <a:pt x="51" y="34"/>
                    <a:pt x="50" y="34"/>
                  </a:cubicBezTo>
                  <a:cubicBezTo>
                    <a:pt x="49" y="33"/>
                    <a:pt x="48" y="33"/>
                    <a:pt x="50" y="34"/>
                  </a:cubicBezTo>
                  <a:cubicBezTo>
                    <a:pt x="52" y="34"/>
                    <a:pt x="53" y="34"/>
                    <a:pt x="55" y="34"/>
                  </a:cubicBezTo>
                  <a:cubicBezTo>
                    <a:pt x="57" y="35"/>
                    <a:pt x="57" y="35"/>
                    <a:pt x="58" y="36"/>
                  </a:cubicBezTo>
                  <a:cubicBezTo>
                    <a:pt x="59" y="39"/>
                    <a:pt x="60" y="41"/>
                    <a:pt x="62" y="43"/>
                  </a:cubicBezTo>
                  <a:cubicBezTo>
                    <a:pt x="62" y="45"/>
                    <a:pt x="63" y="44"/>
                    <a:pt x="63" y="43"/>
                  </a:cubicBezTo>
                  <a:close/>
                  <a:moveTo>
                    <a:pt x="51" y="58"/>
                  </a:moveTo>
                  <a:cubicBezTo>
                    <a:pt x="51" y="58"/>
                    <a:pt x="50" y="59"/>
                    <a:pt x="50" y="59"/>
                  </a:cubicBezTo>
                  <a:cubicBezTo>
                    <a:pt x="49" y="61"/>
                    <a:pt x="49" y="61"/>
                    <a:pt x="49" y="63"/>
                  </a:cubicBezTo>
                  <a:cubicBezTo>
                    <a:pt x="50" y="66"/>
                    <a:pt x="50" y="66"/>
                    <a:pt x="51" y="63"/>
                  </a:cubicBezTo>
                  <a:cubicBezTo>
                    <a:pt x="51" y="61"/>
                    <a:pt x="52" y="60"/>
                    <a:pt x="52" y="58"/>
                  </a:cubicBezTo>
                  <a:cubicBezTo>
                    <a:pt x="53" y="55"/>
                    <a:pt x="53" y="55"/>
                    <a:pt x="51" y="58"/>
                  </a:cubicBezTo>
                  <a:close/>
                </a:path>
              </a:pathLst>
            </a:custGeom>
            <a:solidFill>
              <a:schemeClr val="bg1"/>
            </a:solidFill>
            <a:ln>
              <a:noFill/>
            </a:ln>
          </p:spPr>
          <p:txBody>
            <a:bodyPr/>
            <a:lstStyle/>
            <a:p>
              <a:endParaRPr lang="zh-CN" altLang="en-US">
                <a:solidFill>
                  <a:schemeClr val="tx1"/>
                </a:solidFill>
                <a:latin typeface="微软雅黑" panose="020B0503020204020204" charset="-122"/>
                <a:ea typeface="微软雅黑" panose="020B0503020204020204" charset="-122"/>
              </a:endParaRPr>
            </a:p>
          </p:txBody>
        </p:sp>
        <p:sp>
          <p:nvSpPr>
            <p:cNvPr id="6" name="Rectangle 18"/>
            <p:cNvSpPr>
              <a:spLocks noChangeArrowheads="1"/>
            </p:cNvSpPr>
            <p:nvPr/>
          </p:nvSpPr>
          <p:spPr bwMode="auto">
            <a:xfrm>
              <a:off x="1292860" y="4267835"/>
              <a:ext cx="3160395"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600" kern="0" noProof="0" dirty="0">
                  <a:ln>
                    <a:noFill/>
                  </a:ln>
                  <a:effectLst/>
                  <a:uLnTx/>
                  <a:uFillTx/>
                  <a:latin typeface="方正古隶简体" panose="03000509000000000000" charset="-122"/>
                  <a:ea typeface="方正古隶简体" panose="03000509000000000000" charset="-122"/>
                  <a:sym typeface="+mn-ea"/>
                </a:rPr>
                <a:t>起源于劳动</a:t>
              </a:r>
              <a:endParaRPr lang="zh-CN" altLang="en-US" sz="1600" kern="0" noProof="0" dirty="0">
                <a:ln>
                  <a:noFill/>
                </a:ln>
                <a:effectLst/>
                <a:uLnTx/>
                <a:uFillTx/>
                <a:latin typeface="方正古隶简体" panose="03000509000000000000" charset="-122"/>
                <a:ea typeface="方正古隶简体" panose="03000509000000000000" charset="-122"/>
                <a:sym typeface="+mn-ea"/>
              </a:endParaRPr>
            </a:p>
            <a:p>
              <a:pPr fontAlgn="base">
                <a:lnSpc>
                  <a:spcPct val="120000"/>
                </a:lnSpc>
                <a:spcBef>
                  <a:spcPct val="0"/>
                </a:spcBef>
                <a:spcAft>
                  <a:spcPct val="0"/>
                </a:spcAft>
              </a:pPr>
              <a:endParaRPr lang="zh-CN" altLang="en-US" sz="1600" kern="0" noProof="0" dirty="0">
                <a:ln>
                  <a:noFill/>
                </a:ln>
                <a:solidFill>
                  <a:schemeClr val="tx1"/>
                </a:solidFill>
                <a:effectLst/>
                <a:uLnTx/>
                <a:uFillTx/>
                <a:latin typeface="方正古隶简体" panose="03000509000000000000" charset="-122"/>
                <a:ea typeface="方正古隶简体" panose="03000509000000000000" charset="-122"/>
              </a:endParaRPr>
            </a:p>
          </p:txBody>
        </p:sp>
      </p:grpSp>
      <p:pic>
        <p:nvPicPr>
          <p:cNvPr id="17411" name="Picture 2"/>
          <p:cNvPicPr>
            <a:picLocks noChangeAspect="1"/>
          </p:cNvPicPr>
          <p:nvPr/>
        </p:nvPicPr>
        <p:blipFill>
          <a:blip r:embed="rId3"/>
          <a:stretch>
            <a:fillRect/>
          </a:stretch>
        </p:blipFill>
        <p:spPr>
          <a:xfrm>
            <a:off x="6694170" y="2779395"/>
            <a:ext cx="1125220" cy="1862455"/>
          </a:xfrm>
          <a:prstGeom prst="rect">
            <a:avLst/>
          </a:prstGeom>
          <a:noFill/>
          <a:ln w="9525">
            <a:noFill/>
          </a:ln>
        </p:spPr>
      </p:pic>
      <p:pic>
        <p:nvPicPr>
          <p:cNvPr id="17412" name="Picture 3"/>
          <p:cNvPicPr>
            <a:picLocks noChangeAspect="1"/>
          </p:cNvPicPr>
          <p:nvPr/>
        </p:nvPicPr>
        <p:blipFill>
          <a:blip r:embed="rId4"/>
          <a:stretch>
            <a:fillRect/>
          </a:stretch>
        </p:blipFill>
        <p:spPr>
          <a:xfrm>
            <a:off x="4360545" y="1191260"/>
            <a:ext cx="3458845" cy="1581150"/>
          </a:xfrm>
          <a:prstGeom prst="rect">
            <a:avLst/>
          </a:prstGeom>
          <a:noFill/>
          <a:ln w="9525">
            <a:noFill/>
          </a:ln>
        </p:spPr>
      </p:pic>
      <p:pic>
        <p:nvPicPr>
          <p:cNvPr id="17413" name="Picture 4"/>
          <p:cNvPicPr>
            <a:picLocks noChangeAspect="1"/>
          </p:cNvPicPr>
          <p:nvPr/>
        </p:nvPicPr>
        <p:blipFill>
          <a:blip r:embed="rId5"/>
          <a:stretch>
            <a:fillRect/>
          </a:stretch>
        </p:blipFill>
        <p:spPr>
          <a:xfrm>
            <a:off x="4360545" y="2772410"/>
            <a:ext cx="2333625" cy="18764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advTm="1451">
        <p:checker dir="vert"/>
      </p:transition>
    </mc:Choice>
    <mc:Fallback>
      <p:transition advTm="1451">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animEffect transition="in" filter="fade">
                                      <p:cBhvr>
                                        <p:cTn id="15" dur="1000"/>
                                        <p:tgtEl>
                                          <p:spTgt spid="17412"/>
                                        </p:tgtEl>
                                      </p:cBhvr>
                                    </p:animEffect>
                                    <p:anim calcmode="lin" valueType="num">
                                      <p:cBhvr>
                                        <p:cTn id="16" dur="1000" fill="hold"/>
                                        <p:tgtEl>
                                          <p:spTgt spid="17412"/>
                                        </p:tgtEl>
                                        <p:attrNameLst>
                                          <p:attrName>ppt_x</p:attrName>
                                        </p:attrNameLst>
                                      </p:cBhvr>
                                      <p:tavLst>
                                        <p:tav tm="0">
                                          <p:val>
                                            <p:strVal val="#ppt_x"/>
                                          </p:val>
                                        </p:tav>
                                        <p:tav tm="100000">
                                          <p:val>
                                            <p:strVal val="#ppt_x"/>
                                          </p:val>
                                        </p:tav>
                                      </p:tavLst>
                                    </p:anim>
                                    <p:anim calcmode="lin" valueType="num">
                                      <p:cBhvr>
                                        <p:cTn id="17" dur="1000" fill="hold"/>
                                        <p:tgtEl>
                                          <p:spTgt spid="174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7413"/>
                                        </p:tgtEl>
                                        <p:attrNameLst>
                                          <p:attrName>style.visibility</p:attrName>
                                        </p:attrNameLst>
                                      </p:cBhvr>
                                      <p:to>
                                        <p:strVal val="visible"/>
                                      </p:to>
                                    </p:set>
                                    <p:animEffect transition="in" filter="fade">
                                      <p:cBhvr>
                                        <p:cTn id="20" dur="1000"/>
                                        <p:tgtEl>
                                          <p:spTgt spid="17413"/>
                                        </p:tgtEl>
                                      </p:cBhvr>
                                    </p:animEffect>
                                    <p:anim calcmode="lin" valueType="num">
                                      <p:cBhvr>
                                        <p:cTn id="21" dur="1000" fill="hold"/>
                                        <p:tgtEl>
                                          <p:spTgt spid="17413"/>
                                        </p:tgtEl>
                                        <p:attrNameLst>
                                          <p:attrName>ppt_x</p:attrName>
                                        </p:attrNameLst>
                                      </p:cBhvr>
                                      <p:tavLst>
                                        <p:tav tm="0">
                                          <p:val>
                                            <p:strVal val="#ppt_x"/>
                                          </p:val>
                                        </p:tav>
                                        <p:tav tm="100000">
                                          <p:val>
                                            <p:strVal val="#ppt_x"/>
                                          </p:val>
                                        </p:tav>
                                      </p:tavLst>
                                    </p:anim>
                                    <p:anim calcmode="lin" valueType="num">
                                      <p:cBhvr>
                                        <p:cTn id="22" dur="1000" fill="hold"/>
                                        <p:tgtEl>
                                          <p:spTgt spid="1741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7411"/>
                                        </p:tgtEl>
                                        <p:attrNameLst>
                                          <p:attrName>style.visibility</p:attrName>
                                        </p:attrNameLst>
                                      </p:cBhvr>
                                      <p:to>
                                        <p:strVal val="visible"/>
                                      </p:to>
                                    </p:set>
                                    <p:animEffect transition="in" filter="fade">
                                      <p:cBhvr>
                                        <p:cTn id="25" dur="1000"/>
                                        <p:tgtEl>
                                          <p:spTgt spid="17411"/>
                                        </p:tgtEl>
                                      </p:cBhvr>
                                    </p:animEffect>
                                    <p:anim calcmode="lin" valueType="num">
                                      <p:cBhvr>
                                        <p:cTn id="26" dur="1000" fill="hold"/>
                                        <p:tgtEl>
                                          <p:spTgt spid="17411"/>
                                        </p:tgtEl>
                                        <p:attrNameLst>
                                          <p:attrName>ppt_x</p:attrName>
                                        </p:attrNameLst>
                                      </p:cBhvr>
                                      <p:tavLst>
                                        <p:tav tm="0">
                                          <p:val>
                                            <p:strVal val="#ppt_x"/>
                                          </p:val>
                                        </p:tav>
                                        <p:tav tm="100000">
                                          <p:val>
                                            <p:strVal val="#ppt_x"/>
                                          </p:val>
                                        </p:tav>
                                      </p:tavLst>
                                    </p:anim>
                                    <p:anim calcmode="lin" valueType="num">
                                      <p:cBhvr>
                                        <p:cTn id="27" dur="1000" fill="hold"/>
                                        <p:tgtEl>
                                          <p:spTgt spid="174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0-#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0-#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2"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4582</Words>
  <Application>WPS 演示</Application>
  <PresentationFormat>全屏显示(16:9)</PresentationFormat>
  <Paragraphs>273</Paragraphs>
  <Slides>35</Slides>
  <Notes>35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35</vt:i4>
      </vt:variant>
    </vt:vector>
  </HeadingPairs>
  <TitlesOfParts>
    <vt:vector size="54" baseType="lpstr">
      <vt:lpstr>Arial</vt:lpstr>
      <vt:lpstr>宋体</vt:lpstr>
      <vt:lpstr>Wingdings</vt:lpstr>
      <vt:lpstr>Lato Regular</vt:lpstr>
      <vt:lpstr>Lato Hairline</vt:lpstr>
      <vt:lpstr>Lato Light</vt:lpstr>
      <vt:lpstr>方正行楷简体</vt:lpstr>
      <vt:lpstr>微软雅黑</vt:lpstr>
      <vt:lpstr>方正大标宋简体</vt:lpstr>
      <vt:lpstr>隶书</vt:lpstr>
      <vt:lpstr>方正古隶简体</vt:lpstr>
      <vt:lpstr>新宋体</vt:lpstr>
      <vt:lpstr>Arial Unicode MS</vt:lpstr>
      <vt:lpstr>Calibri Light</vt:lpstr>
      <vt:lpstr>Calibri</vt:lpstr>
      <vt:lpstr>Adobe 仿宋 Std R</vt:lpstr>
      <vt:lpstr>Segoe Print</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Joey</cp:lastModifiedBy>
  <cp:revision>39</cp:revision>
  <dcterms:created xsi:type="dcterms:W3CDTF">2017-07-25T02:42:00Z</dcterms:created>
  <dcterms:modified xsi:type="dcterms:W3CDTF">2019-08-21T08:08:07Z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